
<file path=[Content_Types].xml><?xml version="1.0" encoding="utf-8"?>
<Types xmlns="http://schemas.openxmlformats.org/package/2006/content-types">
  <Default Extension="asf" ContentType="video/x-ms-asf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theme/theme11.xml" ContentType="application/vnd.openxmlformats-officedocument.theme+xml"/>
  <Override PartName="/ppt/slideLayouts/slideLayout46.xml" ContentType="application/vnd.openxmlformats-officedocument.presentationml.slideLayout+xml"/>
  <Override PartName="/ppt/theme/theme12.xml" ContentType="application/vnd.openxmlformats-officedocument.theme+xml"/>
  <Override PartName="/ppt/slideLayouts/slideLayout47.xml" ContentType="application/vnd.openxmlformats-officedocument.presentationml.slideLayout+xml"/>
  <Override PartName="/ppt/theme/theme13.xml" ContentType="application/vnd.openxmlformats-officedocument.theme+xml"/>
  <Override PartName="/ppt/slideLayouts/slideLayout48.xml" ContentType="application/vnd.openxmlformats-officedocument.presentationml.slideLayout+xml"/>
  <Override PartName="/ppt/theme/theme1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38" r:id="rId3"/>
    <p:sldMasterId id="2147483782" r:id="rId4"/>
    <p:sldMasterId id="2147483784" r:id="rId5"/>
    <p:sldMasterId id="2147483788" r:id="rId6"/>
    <p:sldMasterId id="2147483790" r:id="rId7"/>
    <p:sldMasterId id="2147483792" r:id="rId8"/>
    <p:sldMasterId id="2147483794" r:id="rId9"/>
    <p:sldMasterId id="2147483796" r:id="rId10"/>
    <p:sldMasterId id="2147483798" r:id="rId11"/>
    <p:sldMasterId id="2147483800" r:id="rId12"/>
    <p:sldMasterId id="2147483802" r:id="rId13"/>
    <p:sldMasterId id="2147483804" r:id="rId14"/>
    <p:sldMasterId id="2147483806" r:id="rId15"/>
    <p:sldMasterId id="2147483819" r:id="rId16"/>
    <p:sldMasterId id="2147483845" r:id="rId17"/>
    <p:sldMasterId id="2147483859" r:id="rId18"/>
  </p:sldMasterIdLst>
  <p:notesMasterIdLst>
    <p:notesMasterId r:id="rId92"/>
  </p:notesMasterIdLst>
  <p:sldIdLst>
    <p:sldId id="256" r:id="rId19"/>
    <p:sldId id="602" r:id="rId20"/>
    <p:sldId id="292" r:id="rId21"/>
    <p:sldId id="293" r:id="rId22"/>
    <p:sldId id="302" r:id="rId23"/>
    <p:sldId id="296" r:id="rId24"/>
    <p:sldId id="303" r:id="rId25"/>
    <p:sldId id="313" r:id="rId26"/>
    <p:sldId id="424" r:id="rId27"/>
    <p:sldId id="425" r:id="rId28"/>
    <p:sldId id="426" r:id="rId29"/>
    <p:sldId id="427" r:id="rId30"/>
    <p:sldId id="300" r:id="rId31"/>
    <p:sldId id="603" r:id="rId32"/>
    <p:sldId id="2008" r:id="rId33"/>
    <p:sldId id="2030" r:id="rId34"/>
    <p:sldId id="304" r:id="rId35"/>
    <p:sldId id="305" r:id="rId36"/>
    <p:sldId id="306" r:id="rId37"/>
    <p:sldId id="539" r:id="rId38"/>
    <p:sldId id="2009" r:id="rId39"/>
    <p:sldId id="475" r:id="rId40"/>
    <p:sldId id="476" r:id="rId41"/>
    <p:sldId id="477" r:id="rId42"/>
    <p:sldId id="451" r:id="rId43"/>
    <p:sldId id="478" r:id="rId44"/>
    <p:sldId id="590" r:id="rId45"/>
    <p:sldId id="591" r:id="rId46"/>
    <p:sldId id="593" r:id="rId47"/>
    <p:sldId id="594" r:id="rId48"/>
    <p:sldId id="595" r:id="rId49"/>
    <p:sldId id="596" r:id="rId50"/>
    <p:sldId id="597" r:id="rId51"/>
    <p:sldId id="598" r:id="rId52"/>
    <p:sldId id="599" r:id="rId53"/>
    <p:sldId id="600" r:id="rId54"/>
    <p:sldId id="601" r:id="rId55"/>
    <p:sldId id="2037" r:id="rId56"/>
    <p:sldId id="264" r:id="rId57"/>
    <p:sldId id="323" r:id="rId58"/>
    <p:sldId id="2038" r:id="rId59"/>
    <p:sldId id="2039" r:id="rId60"/>
    <p:sldId id="2040" r:id="rId61"/>
    <p:sldId id="2041" r:id="rId62"/>
    <p:sldId id="2042" r:id="rId63"/>
    <p:sldId id="2043" r:id="rId64"/>
    <p:sldId id="2044" r:id="rId65"/>
    <p:sldId id="2045" r:id="rId66"/>
    <p:sldId id="2046" r:id="rId67"/>
    <p:sldId id="2047" r:id="rId68"/>
    <p:sldId id="2048" r:id="rId69"/>
    <p:sldId id="2049" r:id="rId70"/>
    <p:sldId id="2050" r:id="rId71"/>
    <p:sldId id="2051" r:id="rId72"/>
    <p:sldId id="2052" r:id="rId73"/>
    <p:sldId id="2053" r:id="rId74"/>
    <p:sldId id="2054" r:id="rId75"/>
    <p:sldId id="2055" r:id="rId76"/>
    <p:sldId id="2056" r:id="rId77"/>
    <p:sldId id="2057" r:id="rId78"/>
    <p:sldId id="2058" r:id="rId79"/>
    <p:sldId id="2059" r:id="rId80"/>
    <p:sldId id="2060" r:id="rId81"/>
    <p:sldId id="2061" r:id="rId82"/>
    <p:sldId id="2062" r:id="rId83"/>
    <p:sldId id="2063" r:id="rId84"/>
    <p:sldId id="2064" r:id="rId85"/>
    <p:sldId id="2065" r:id="rId86"/>
    <p:sldId id="2066" r:id="rId87"/>
    <p:sldId id="2067" r:id="rId88"/>
    <p:sldId id="2068" r:id="rId89"/>
    <p:sldId id="2069" r:id="rId90"/>
    <p:sldId id="2072" r:id="rId91"/>
  </p:sldIdLst>
  <p:sldSz cx="12192000" cy="6858000"/>
  <p:notesSz cx="6858000" cy="9144000"/>
  <p:defaultTextStyle>
    <a:defPPr>
      <a:defRPr lang="en-US"/>
    </a:defPPr>
    <a:lvl1pPr marL="0" algn="l" defTabSz="6848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406" algn="l" defTabSz="6848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4803" algn="l" defTabSz="6848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7209" algn="l" defTabSz="6848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69606" algn="l" defTabSz="6848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2004" algn="l" defTabSz="6848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4407" algn="l" defTabSz="6848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6799" algn="l" defTabSz="6848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39207" algn="l" defTabSz="6848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CC0066"/>
    <a:srgbClr val="CC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2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theme" Target="theme/theme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78B796-63A8-4E28-82FB-1DCC6D3057D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08C236A-75AA-4A9C-992D-9CBBA221C0D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“</a:t>
          </a:r>
          <a:r>
            <a:rPr lang="en-GB" sz="2000" dirty="0"/>
            <a:t>A PRO is any report of the status of a patient’s health condition that comes directly from the patient, without interpretation of the patient’s response by a clinician or anyone else.”</a:t>
          </a:r>
          <a:endParaRPr lang="en-US" sz="1400" dirty="0"/>
        </a:p>
      </dgm:t>
    </dgm:pt>
    <dgm:pt modelId="{EC4C85AE-559C-40D0-967A-8A85C84A437D}" type="parTrans" cxnId="{A3EA71A1-E973-4DCE-83B5-D72424527D60}">
      <dgm:prSet/>
      <dgm:spPr/>
      <dgm:t>
        <a:bodyPr/>
        <a:lstStyle/>
        <a:p>
          <a:endParaRPr lang="en-US"/>
        </a:p>
      </dgm:t>
    </dgm:pt>
    <dgm:pt modelId="{0F6E788D-2E13-426B-AFC1-4877BDB53B64}" type="sibTrans" cxnId="{A3EA71A1-E973-4DCE-83B5-D72424527D60}">
      <dgm:prSet/>
      <dgm:spPr/>
      <dgm:t>
        <a:bodyPr/>
        <a:lstStyle/>
        <a:p>
          <a:endParaRPr lang="en-US"/>
        </a:p>
      </dgm:t>
    </dgm:pt>
    <dgm:pt modelId="{A1112DF4-2A69-4B05-8A08-F9A921780D7F}" type="pres">
      <dgm:prSet presAssocID="{E078B796-63A8-4E28-82FB-1DCC6D3057D4}" presName="root" presStyleCnt="0">
        <dgm:presLayoutVars>
          <dgm:dir/>
          <dgm:resizeHandles val="exact"/>
        </dgm:presLayoutVars>
      </dgm:prSet>
      <dgm:spPr/>
    </dgm:pt>
    <dgm:pt modelId="{DE8EF2BD-FA43-4081-A3B5-F732D2BC340F}" type="pres">
      <dgm:prSet presAssocID="{208C236A-75AA-4A9C-992D-9CBBA221C0D9}" presName="compNode" presStyleCnt="0"/>
      <dgm:spPr/>
    </dgm:pt>
    <dgm:pt modelId="{B7D9FE76-AD08-4D61-9820-9F33CA4E0D89}" type="pres">
      <dgm:prSet presAssocID="{208C236A-75AA-4A9C-992D-9CBBA221C0D9}" presName="bgRect" presStyleLbl="bgShp" presStyleIdx="0" presStyleCnt="1"/>
      <dgm:spPr>
        <a:solidFill>
          <a:schemeClr val="accent2">
            <a:tint val="40000"/>
            <a:hueOff val="0"/>
            <a:satOff val="0"/>
            <a:lumOff val="0"/>
            <a:alpha val="60000"/>
          </a:schemeClr>
        </a:solidFill>
      </dgm:spPr>
    </dgm:pt>
    <dgm:pt modelId="{FCFD5A53-5D18-4C0D-9779-3FECD319EA75}" type="pres">
      <dgm:prSet presAssocID="{208C236A-75AA-4A9C-992D-9CBBA221C0D9}" presName="iconRect" presStyleLbl="nod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5233A861-FA7E-4BE3-BF88-8AA6AF225B16}" type="pres">
      <dgm:prSet presAssocID="{208C236A-75AA-4A9C-992D-9CBBA221C0D9}" presName="spaceRect" presStyleCnt="0"/>
      <dgm:spPr/>
    </dgm:pt>
    <dgm:pt modelId="{A6E56D16-0A69-4A45-99B2-4223F6A1DB6A}" type="pres">
      <dgm:prSet presAssocID="{208C236A-75AA-4A9C-992D-9CBBA221C0D9}" presName="parTx" presStyleLbl="revTx" presStyleIdx="0" presStyleCnt="1" custScaleX="104434">
        <dgm:presLayoutVars>
          <dgm:chMax val="0"/>
          <dgm:chPref val="0"/>
        </dgm:presLayoutVars>
      </dgm:prSet>
      <dgm:spPr/>
    </dgm:pt>
  </dgm:ptLst>
  <dgm:cxnLst>
    <dgm:cxn modelId="{0310FB49-5496-4752-ACFA-8EAA59145017}" type="presOf" srcId="{E078B796-63A8-4E28-82FB-1DCC6D3057D4}" destId="{A1112DF4-2A69-4B05-8A08-F9A921780D7F}" srcOrd="0" destOrd="0" presId="urn:microsoft.com/office/officeart/2018/2/layout/IconVerticalSolidList"/>
    <dgm:cxn modelId="{A3EA71A1-E973-4DCE-83B5-D72424527D60}" srcId="{E078B796-63A8-4E28-82FB-1DCC6D3057D4}" destId="{208C236A-75AA-4A9C-992D-9CBBA221C0D9}" srcOrd="0" destOrd="0" parTransId="{EC4C85AE-559C-40D0-967A-8A85C84A437D}" sibTransId="{0F6E788D-2E13-426B-AFC1-4877BDB53B64}"/>
    <dgm:cxn modelId="{E8E5CDED-3959-4E0B-8A1F-7DFEF52C8963}" type="presOf" srcId="{208C236A-75AA-4A9C-992D-9CBBA221C0D9}" destId="{A6E56D16-0A69-4A45-99B2-4223F6A1DB6A}" srcOrd="0" destOrd="0" presId="urn:microsoft.com/office/officeart/2018/2/layout/IconVerticalSolidList"/>
    <dgm:cxn modelId="{C9705A70-17EF-4FFC-9950-8922A0854BAE}" type="presParOf" srcId="{A1112DF4-2A69-4B05-8A08-F9A921780D7F}" destId="{DE8EF2BD-FA43-4081-A3B5-F732D2BC340F}" srcOrd="0" destOrd="0" presId="urn:microsoft.com/office/officeart/2018/2/layout/IconVerticalSolidList"/>
    <dgm:cxn modelId="{D18AC191-5F3D-4A5A-ADEE-E19A02E7BC17}" type="presParOf" srcId="{DE8EF2BD-FA43-4081-A3B5-F732D2BC340F}" destId="{B7D9FE76-AD08-4D61-9820-9F33CA4E0D89}" srcOrd="0" destOrd="0" presId="urn:microsoft.com/office/officeart/2018/2/layout/IconVerticalSolidList"/>
    <dgm:cxn modelId="{237933FC-3EA3-45EE-A5E2-021BA4139DAC}" type="presParOf" srcId="{DE8EF2BD-FA43-4081-A3B5-F732D2BC340F}" destId="{FCFD5A53-5D18-4C0D-9779-3FECD319EA75}" srcOrd="1" destOrd="0" presId="urn:microsoft.com/office/officeart/2018/2/layout/IconVerticalSolidList"/>
    <dgm:cxn modelId="{6F168918-2BB8-4E76-9140-F7045824A06B}" type="presParOf" srcId="{DE8EF2BD-FA43-4081-A3B5-F732D2BC340F}" destId="{5233A861-FA7E-4BE3-BF88-8AA6AF225B16}" srcOrd="2" destOrd="0" presId="urn:microsoft.com/office/officeart/2018/2/layout/IconVerticalSolidList"/>
    <dgm:cxn modelId="{D29D4CF6-9B80-4E0A-BFCF-669F07DF93B2}" type="presParOf" srcId="{DE8EF2BD-FA43-4081-A3B5-F732D2BC340F}" destId="{A6E56D16-0A69-4A45-99B2-4223F6A1DB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9FE76-AD08-4D61-9820-9F33CA4E0D89}">
      <dsp:nvSpPr>
        <dsp:cNvPr id="0" name=""/>
        <dsp:cNvSpPr/>
      </dsp:nvSpPr>
      <dsp:spPr>
        <a:xfrm>
          <a:off x="-102935" y="1571606"/>
          <a:ext cx="10972800" cy="1339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D5A53-5D18-4C0D-9779-3FECD319EA75}">
      <dsp:nvSpPr>
        <dsp:cNvPr id="0" name=""/>
        <dsp:cNvSpPr/>
      </dsp:nvSpPr>
      <dsp:spPr>
        <a:xfrm>
          <a:off x="302292" y="1873016"/>
          <a:ext cx="736778" cy="73677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56D16-0A69-4A45-99B2-4223F6A1DB6A}">
      <dsp:nvSpPr>
        <dsp:cNvPr id="0" name=""/>
        <dsp:cNvSpPr/>
      </dsp:nvSpPr>
      <dsp:spPr>
        <a:xfrm>
          <a:off x="1235402" y="1571606"/>
          <a:ext cx="9840333" cy="1339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74" tIns="141774" rIns="141774" bIns="14177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</a:t>
          </a:r>
          <a:r>
            <a:rPr lang="en-GB" sz="2000" kern="1200" dirty="0"/>
            <a:t>A PRO is any report of the status of a patient’s health condition that comes directly from the patient, without interpretation of the patient’s response by a clinician or anyone else.”</a:t>
          </a:r>
          <a:endParaRPr lang="en-US" sz="1400" kern="1200" dirty="0"/>
        </a:p>
      </dsp:txBody>
      <dsp:txXfrm>
        <a:off x="1235402" y="1571606"/>
        <a:ext cx="9840333" cy="1339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73786-327E-4C6B-B457-1646FDE2F5BC}" type="datetimeFigureOut">
              <a:rPr lang="en-CA" smtClean="0"/>
              <a:t>2022-07-29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F02EB-FC70-4452-93A1-A96007D256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6022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0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38" algn="l" defTabSz="9130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087" algn="l" defTabSz="9130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640" algn="l" defTabSz="9130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183" algn="l" defTabSz="9130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724" algn="l" defTabSz="9130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275" algn="l" defTabSz="9130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817" algn="l" defTabSz="9130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364" algn="l" defTabSz="9130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4C9AAC1-07E5-4E90-B990-42790FA50103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333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863">
              <a:defRPr/>
            </a:pPr>
            <a:r>
              <a:rPr lang="en-AU" dirty="0"/>
              <a:t>DC comment on CS/MB version 15 Sept:</a:t>
            </a:r>
            <a:r>
              <a:rPr lang="en-AU" b="0" dirty="0"/>
              <a:t> FINAL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9155">
              <a:defRPr/>
            </a:pPr>
            <a:fld id="{30E50714-FD73-4971-BC3F-FB98E7217E9A}" type="slidenum">
              <a:rPr lang="en-CA">
                <a:solidFill>
                  <a:prstClr val="black"/>
                </a:solidFill>
                <a:latin typeface="Calibri" panose="020F0502020204030204"/>
              </a:rPr>
              <a:pPr defTabSz="919155">
                <a:defRPr/>
              </a:pPr>
              <a:t>38</a:t>
            </a:fld>
            <a:endParaRPr lang="en-CA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1380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86300" cy="2635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</a:t>
            </a:r>
            <a:r>
              <a:rPr lang="en-AU" baseline="0" dirty="0"/>
              <a:t> is replica of original CS slide (no PROTEUS theme)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50714-FD73-4971-BC3F-FB98E7217E9A}" type="slidenum">
              <a:rPr lang="en-CA" smtClean="0">
                <a:solidFill>
                  <a:prstClr val="black"/>
                </a:solidFill>
              </a:rPr>
              <a:pPr/>
              <a:t>41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BADAEBC9-2966-411C-8E24-0F7A2A1C72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55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3838" indent="-289937" defTabSz="9455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9750" indent="-231949" defTabSz="9455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3649" indent="-231949" defTabSz="9455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7549" indent="-231949" defTabSz="9455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1448" indent="-231949" defTabSz="9455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5347" indent="-231949" defTabSz="9455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79247" indent="-231949" defTabSz="9455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3147" indent="-231949" defTabSz="9455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BC4C2-3986-41A7-99C1-7B2E1D87EC6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DCDB4423-F214-4896-835E-E668DF2F10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3950" cy="3490913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54846173-7BD6-4196-804B-85E63AA24F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3830202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863">
              <a:defRPr/>
            </a:pPr>
            <a:r>
              <a:rPr lang="en-AU" dirty="0"/>
              <a:t>DC comment on CS/MB version 15 Sept:</a:t>
            </a:r>
            <a:r>
              <a:rPr lang="en-AU" b="0" dirty="0"/>
              <a:t> FINAL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9155">
              <a:defRPr/>
            </a:pPr>
            <a:fld id="{30E50714-FD73-4971-BC3F-FB98E7217E9A}" type="slidenum">
              <a:rPr lang="en-CA">
                <a:solidFill>
                  <a:prstClr val="black"/>
                </a:solidFill>
              </a:rPr>
              <a:pPr defTabSz="919155">
                <a:defRPr/>
              </a:pPr>
              <a:t>47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78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9155">
              <a:defRPr/>
            </a:pPr>
            <a:fld id="{30E50714-FD73-4971-BC3F-FB98E7217E9A}" type="slidenum">
              <a:rPr lang="en-CA">
                <a:solidFill>
                  <a:prstClr val="black"/>
                </a:solidFill>
              </a:rPr>
              <a:pPr defTabSz="919155">
                <a:defRPr/>
              </a:pPr>
              <a:t>49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5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CS&amp;MB: Delete the title header for each of the “publication” slides – it’s readily apparent that it’s a publication</a:t>
            </a:r>
          </a:p>
          <a:p>
            <a:pPr marL="171450" marR="0" lvl="0" indent="-17145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AU" b="0" dirty="0"/>
              <a:t>DC: done</a:t>
            </a:r>
          </a:p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0" dirty="0"/>
          </a:p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DC: </a:t>
            </a:r>
          </a:p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- another example of “do we need a text box citation?”  </a:t>
            </a:r>
          </a:p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- Example of black outline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167">
              <a:defRPr/>
            </a:pPr>
            <a:fld id="{30E50714-FD73-4971-BC3F-FB98E7217E9A}" type="slidenum">
              <a:rPr lang="en-CA" smtClean="0">
                <a:solidFill>
                  <a:prstClr val="black"/>
                </a:solidFill>
              </a:rPr>
              <a:pPr defTabSz="903167">
                <a:defRPr/>
              </a:pPr>
              <a:t>50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9155">
              <a:defRPr/>
            </a:pPr>
            <a:fld id="{30E50714-FD73-4971-BC3F-FB98E7217E9A}" type="slidenum">
              <a:rPr lang="en-CA">
                <a:solidFill>
                  <a:prstClr val="black"/>
                </a:solidFill>
              </a:rPr>
              <a:pPr defTabSz="919155">
                <a:defRPr/>
              </a:pPr>
              <a:t>51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78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BC2CEEF-5BFD-4058-B7D9-1EF8FEA1A2E3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  <a:defRPr/>
              </a:pPr>
              <a:t>52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2875" y="903288"/>
            <a:ext cx="8031163" cy="451802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MK to CS/MB: 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this slide needs better formatting &amp; spacing – too much white space in the image box, I suggest replacing top bit with text box including citation details (standard PROTEUS citation formatting), and include the QOLR journal cover for a  bit of </a:t>
            </a:r>
            <a:r>
              <a:rPr lang="en-US" altLang="en-US" dirty="0" err="1"/>
              <a:t>colour</a:t>
            </a:r>
            <a:r>
              <a:rPr lang="en-US" altLang="en-US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Shorten header to just ‘Publication’ – for this and corresponding slides for other resources?</a:t>
            </a:r>
          </a:p>
          <a:p>
            <a:pPr marL="171450" indent="-171450">
              <a:buFontTx/>
              <a:buChar char="-"/>
            </a:pPr>
            <a:endParaRPr lang="en-US" altLang="en-US" dirty="0"/>
          </a:p>
          <a:p>
            <a:pPr marL="0" indent="0">
              <a:buFontTx/>
              <a:buNone/>
            </a:pPr>
            <a:r>
              <a:rPr lang="en-US" altLang="en-US" b="1" dirty="0"/>
              <a:t>CS&amp;MB: reminder to take off header – we don’t think it’s necessary, as it’s self-evident that these are publications</a:t>
            </a:r>
          </a:p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DC: Done</a:t>
            </a:r>
          </a:p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ALSO - another example of do we need a text box citation? </a:t>
            </a:r>
          </a:p>
          <a:p>
            <a:pPr marL="451618" marR="0" lvl="1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- Example of blue outline</a:t>
            </a:r>
            <a:endParaRPr lang="en-AU" b="1" dirty="0"/>
          </a:p>
          <a:p>
            <a:pPr marL="0" indent="0"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0421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9155">
              <a:defRPr/>
            </a:pPr>
            <a:fld id="{30E50714-FD73-4971-BC3F-FB98E7217E9A}" type="slidenum">
              <a:rPr lang="en-CA">
                <a:solidFill>
                  <a:prstClr val="black"/>
                </a:solidFill>
              </a:rPr>
              <a:pPr defTabSz="919155">
                <a:defRPr/>
              </a:pPr>
              <a:t>54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82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DC: another example of do we need a text box citation?  Black outline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167">
              <a:defRPr/>
            </a:pPr>
            <a:fld id="{30E50714-FD73-4971-BC3F-FB98E7217E9A}" type="slidenum">
              <a:rPr lang="en-CA" smtClean="0">
                <a:solidFill>
                  <a:prstClr val="black"/>
                </a:solidFill>
              </a:rPr>
              <a:pPr defTabSz="903167">
                <a:defRPr/>
              </a:pPr>
              <a:t>55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85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5FA78F7-3D19-4B4E-83FE-EAB84DFBBB8D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007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9155">
              <a:defRPr/>
            </a:pPr>
            <a:fld id="{30E50714-FD73-4971-BC3F-FB98E7217E9A}" type="slidenum">
              <a:rPr lang="en-CA">
                <a:solidFill>
                  <a:prstClr val="black"/>
                </a:solidFill>
              </a:rPr>
              <a:pPr defTabSz="919155">
                <a:defRPr/>
              </a:pPr>
              <a:t>56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9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2875" y="903288"/>
            <a:ext cx="8031163" cy="4518025"/>
          </a:xfrm>
          <a:ln/>
        </p:spPr>
      </p:sp>
      <p:sp>
        <p:nvSpPr>
          <p:cNvPr id="4403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DC replaced blurry version with clearer version (new screen grab)</a:t>
            </a:r>
          </a:p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DC: another example of do we need a text box citation?</a:t>
            </a:r>
            <a:endParaRPr lang="en-AU" b="1" dirty="0"/>
          </a:p>
          <a:p>
            <a:endParaRPr lang="en-US" altLang="en-US" dirty="0"/>
          </a:p>
        </p:txBody>
      </p:sp>
      <p:sp>
        <p:nvSpPr>
          <p:cNvPr id="4403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B5ADBC5-1480-4445-829C-F21F993726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56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9155">
              <a:defRPr/>
            </a:pPr>
            <a:fld id="{30E50714-FD73-4971-BC3F-FB98E7217E9A}" type="slidenum">
              <a:rPr lang="en-CA">
                <a:solidFill>
                  <a:prstClr val="black"/>
                </a:solidFill>
              </a:rPr>
              <a:pPr defTabSz="919155">
                <a:defRPr/>
              </a:pPr>
              <a:t>58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60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2875" y="903288"/>
            <a:ext cx="8031163" cy="4518025"/>
          </a:xfrm>
          <a:ln/>
        </p:spPr>
      </p:sp>
      <p:sp>
        <p:nvSpPr>
          <p:cNvPr id="4608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DC: another example of do we need a text box citation?</a:t>
            </a:r>
            <a:endParaRPr lang="en-AU" b="1" dirty="0"/>
          </a:p>
          <a:p>
            <a:endParaRPr lang="en-US" altLang="en-US" dirty="0"/>
          </a:p>
        </p:txBody>
      </p:sp>
      <p:sp>
        <p:nvSpPr>
          <p:cNvPr id="4608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4A02C7D-9733-4D92-82EE-6BAB29DCA7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77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CS&amp;MB: Instead of text for slides 51 and 52, we’d prefer to include annotated figures: 1 line graph for patients and 1 line graph for clinicians/researchers.  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RC: Have revised</a:t>
            </a:r>
            <a:r>
              <a:rPr lang="en-US" b="1" baseline="0" dirty="0"/>
              <a:t> slides 51 &amp;52 as per CS&amp;MB feedback. It was difficult to fit multiple recommendations on the line graph for patients – can be modified further. </a:t>
            </a:r>
          </a:p>
          <a:p>
            <a:endParaRPr lang="en-US" b="1" baseline="0" dirty="0"/>
          </a:p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DC comment on CS/MB version 15 Sept:</a:t>
            </a:r>
            <a:r>
              <a:rPr lang="en-AU" b="0" dirty="0"/>
              <a:t> Nice! FINAL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3167">
              <a:defRPr/>
            </a:pPr>
            <a:fld id="{30E50714-FD73-4971-BC3F-FB98E7217E9A}" type="slidenum">
              <a:rPr lang="en-CA" smtClean="0">
                <a:solidFill>
                  <a:prstClr val="black"/>
                </a:solidFill>
              </a:rPr>
              <a:pPr defTabSz="903167">
                <a:defRPr/>
              </a:pPr>
              <a:t>60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89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CS&amp;MB: Instead of text for slides 51 and 52, we’d prefer to include annotated figures: 1 line graph for patients and 1 line graph for clinicians/researchers.  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RC: Have revised</a:t>
            </a:r>
            <a:r>
              <a:rPr lang="en-US" b="1" baseline="0" dirty="0"/>
              <a:t> slides 51 &amp;52 as per CS&amp;MB feedback. It was difficult to fit multiple recommendations on the line graph for patients – can be modified further. </a:t>
            </a:r>
          </a:p>
          <a:p>
            <a:endParaRPr lang="en-US" b="1" baseline="0" dirty="0"/>
          </a:p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DC comment on CS/MB version 15 Sept:</a:t>
            </a:r>
            <a:r>
              <a:rPr lang="en-AU" b="0" dirty="0"/>
              <a:t> Nice! FINAL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3167">
              <a:defRPr/>
            </a:pPr>
            <a:fld id="{30E50714-FD73-4971-BC3F-FB98E7217E9A}" type="slidenum">
              <a:rPr lang="en-CA" smtClean="0">
                <a:solidFill>
                  <a:prstClr val="black"/>
                </a:solidFill>
              </a:rPr>
              <a:pPr defTabSz="903167">
                <a:defRPr/>
              </a:pPr>
              <a:t>61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90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9155">
              <a:defRPr/>
            </a:pPr>
            <a:fld id="{30E50714-FD73-4971-BC3F-FB98E7217E9A}" type="slidenum">
              <a:rPr lang="en-CA">
                <a:solidFill>
                  <a:prstClr val="black"/>
                </a:solidFill>
              </a:rPr>
              <a:pPr defTabSz="919155">
                <a:defRPr/>
              </a:pPr>
              <a:t>62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79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DC: another example of do we need a text box citation?</a:t>
            </a:r>
            <a:endParaRPr lang="en-AU" b="1" dirty="0"/>
          </a:p>
          <a:p>
            <a:r>
              <a:rPr lang="en-AU" dirty="0"/>
              <a:t>This is an example of screenshot without an outline.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3167">
              <a:defRPr/>
            </a:pPr>
            <a:fld id="{30E50714-FD73-4971-BC3F-FB98E7217E9A}" type="slidenum">
              <a:rPr lang="en-CA" smtClean="0">
                <a:solidFill>
                  <a:prstClr val="black"/>
                </a:solidFill>
              </a:rPr>
              <a:pPr defTabSz="903167">
                <a:defRPr/>
              </a:pPr>
              <a:t>63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66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BADAEBC9-2966-411C-8E24-0F7A2A1C72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50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1003" indent="-292693" defTabSz="95450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0774" indent="-234154" defTabSz="95450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9083" indent="-234154" defTabSz="95450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07393" indent="-234154" defTabSz="95450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5701" indent="-234154" defTabSz="9545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4011" indent="-234154" defTabSz="9545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12321" indent="-234154" defTabSz="9545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80630" indent="-234154" defTabSz="9545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BC4C2-3986-41A7-99C1-7B2E1D87EC6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DCDB4423-F214-4896-835E-E668DF2F10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54846173-7BD6-4196-804B-85E63AA24F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8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6C797D56-C857-4C18-8715-203C6579D519}" type="slidenum">
              <a:rPr lang="en-US" altLang="en-US"/>
              <a:pPr>
                <a:spcBef>
                  <a:spcPct val="0"/>
                </a:spcBef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154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5FA78F7-3D19-4B4E-83FE-EAB84DFBBB8D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732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6C797D56-C857-4C18-8715-203C6579D519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097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6C797D56-C857-4C18-8715-203C6579D519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800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035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03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5FA78F7-3D19-4B4E-83FE-EAB84DFBBB8D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35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C78016CE-80E3-48D2-B50D-0434DB5C0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AFD146-EBBF-40AB-AE9D-935E806B7E5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66E3E05C-6B41-4D79-9D97-84BF141195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0E5A3EA3-7459-4BD7-92D1-D805082592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724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E50714-FD73-4971-BC3F-FB98E7217E9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3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593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3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E50714-FD73-4971-BC3F-FB98E7217E9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3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04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538" indent="0" algn="ctr">
              <a:buNone/>
              <a:defRPr/>
            </a:lvl2pPr>
            <a:lvl3pPr marL="913087" indent="0" algn="ctr">
              <a:buNone/>
              <a:defRPr/>
            </a:lvl3pPr>
            <a:lvl4pPr marL="1369640" indent="0" algn="ctr">
              <a:buNone/>
              <a:defRPr/>
            </a:lvl4pPr>
            <a:lvl5pPr marL="1826183" indent="0" algn="ctr">
              <a:buNone/>
              <a:defRPr/>
            </a:lvl5pPr>
            <a:lvl6pPr marL="2282724" indent="0" algn="ctr">
              <a:buNone/>
              <a:defRPr/>
            </a:lvl6pPr>
            <a:lvl7pPr marL="2739275" indent="0" algn="ctr">
              <a:buNone/>
              <a:defRPr/>
            </a:lvl7pPr>
            <a:lvl8pPr marL="3195817" indent="0" algn="ctr">
              <a:buNone/>
              <a:defRPr/>
            </a:lvl8pPr>
            <a:lvl9pPr marL="3652364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789C6-D117-4CA9-9ACB-B253C8D52D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96098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5B7C64-F635-428A-91F1-235D3A2E21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56736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74C462-F3C1-4175-9373-E17C3E3A77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1525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538" indent="0" algn="ctr">
              <a:buNone/>
              <a:defRPr/>
            </a:lvl2pPr>
            <a:lvl3pPr marL="913087" indent="0" algn="ctr">
              <a:buNone/>
              <a:defRPr/>
            </a:lvl3pPr>
            <a:lvl4pPr marL="1369640" indent="0" algn="ctr">
              <a:buNone/>
              <a:defRPr/>
            </a:lvl4pPr>
            <a:lvl5pPr marL="1826183" indent="0" algn="ctr">
              <a:buNone/>
              <a:defRPr/>
            </a:lvl5pPr>
            <a:lvl6pPr marL="2282724" indent="0" algn="ctr">
              <a:buNone/>
              <a:defRPr/>
            </a:lvl6pPr>
            <a:lvl7pPr marL="2739275" indent="0" algn="ctr">
              <a:buNone/>
              <a:defRPr/>
            </a:lvl7pPr>
            <a:lvl8pPr marL="3195817" indent="0" algn="ctr">
              <a:buNone/>
              <a:defRPr/>
            </a:lvl8pPr>
            <a:lvl9pPr marL="3652364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789C6-D117-4CA9-9ACB-B253C8D52D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6315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DD1F2C-2888-41EE-99FC-AEA9A23E1A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87881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38" indent="0">
              <a:buNone/>
              <a:defRPr sz="1800"/>
            </a:lvl2pPr>
            <a:lvl3pPr marL="913087" indent="0">
              <a:buNone/>
              <a:defRPr sz="1600"/>
            </a:lvl3pPr>
            <a:lvl4pPr marL="1369640" indent="0">
              <a:buNone/>
              <a:defRPr sz="1400"/>
            </a:lvl4pPr>
            <a:lvl5pPr marL="1826183" indent="0">
              <a:buNone/>
              <a:defRPr sz="1400"/>
            </a:lvl5pPr>
            <a:lvl6pPr marL="2282724" indent="0">
              <a:buNone/>
              <a:defRPr sz="1400"/>
            </a:lvl6pPr>
            <a:lvl7pPr marL="2739275" indent="0">
              <a:buNone/>
              <a:defRPr sz="1400"/>
            </a:lvl7pPr>
            <a:lvl8pPr marL="3195817" indent="0">
              <a:buNone/>
              <a:defRPr sz="1400"/>
            </a:lvl8pPr>
            <a:lvl9pPr marL="3652364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17533A-F1B7-49D2-9694-4EAB3CBC59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54028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EE024-149B-4ED7-9BCA-5EEC002CC6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18449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8" indent="0">
              <a:buNone/>
              <a:defRPr sz="2000" b="1"/>
            </a:lvl2pPr>
            <a:lvl3pPr marL="913087" indent="0">
              <a:buNone/>
              <a:defRPr sz="1800" b="1"/>
            </a:lvl3pPr>
            <a:lvl4pPr marL="1369640" indent="0">
              <a:buNone/>
              <a:defRPr sz="1600" b="1"/>
            </a:lvl4pPr>
            <a:lvl5pPr marL="1826183" indent="0">
              <a:buNone/>
              <a:defRPr sz="1600" b="1"/>
            </a:lvl5pPr>
            <a:lvl6pPr marL="2282724" indent="0">
              <a:buNone/>
              <a:defRPr sz="1600" b="1"/>
            </a:lvl6pPr>
            <a:lvl7pPr marL="2739275" indent="0">
              <a:buNone/>
              <a:defRPr sz="1600" b="1"/>
            </a:lvl7pPr>
            <a:lvl8pPr marL="3195817" indent="0">
              <a:buNone/>
              <a:defRPr sz="1600" b="1"/>
            </a:lvl8pPr>
            <a:lvl9pPr marL="3652364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8" indent="0">
              <a:buNone/>
              <a:defRPr sz="2000" b="1"/>
            </a:lvl2pPr>
            <a:lvl3pPr marL="913087" indent="0">
              <a:buNone/>
              <a:defRPr sz="1800" b="1"/>
            </a:lvl3pPr>
            <a:lvl4pPr marL="1369640" indent="0">
              <a:buNone/>
              <a:defRPr sz="1600" b="1"/>
            </a:lvl4pPr>
            <a:lvl5pPr marL="1826183" indent="0">
              <a:buNone/>
              <a:defRPr sz="1600" b="1"/>
            </a:lvl5pPr>
            <a:lvl6pPr marL="2282724" indent="0">
              <a:buNone/>
              <a:defRPr sz="1600" b="1"/>
            </a:lvl6pPr>
            <a:lvl7pPr marL="2739275" indent="0">
              <a:buNone/>
              <a:defRPr sz="1600" b="1"/>
            </a:lvl7pPr>
            <a:lvl8pPr marL="3195817" indent="0">
              <a:buNone/>
              <a:defRPr sz="1600" b="1"/>
            </a:lvl8pPr>
            <a:lvl9pPr marL="3652364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9C41D-DF13-483F-BEAF-F90F701F25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06052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386A9-02B3-4CD8-8304-B62B69E5DE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26754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24B46-AB00-432B-9A8E-B5BA319184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39935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38" indent="0">
              <a:buNone/>
              <a:defRPr sz="1200"/>
            </a:lvl2pPr>
            <a:lvl3pPr marL="913087" indent="0">
              <a:buNone/>
              <a:defRPr sz="1000"/>
            </a:lvl3pPr>
            <a:lvl4pPr marL="1369640" indent="0">
              <a:buNone/>
              <a:defRPr sz="900"/>
            </a:lvl4pPr>
            <a:lvl5pPr marL="1826183" indent="0">
              <a:buNone/>
              <a:defRPr sz="900"/>
            </a:lvl5pPr>
            <a:lvl6pPr marL="2282724" indent="0">
              <a:buNone/>
              <a:defRPr sz="900"/>
            </a:lvl6pPr>
            <a:lvl7pPr marL="2739275" indent="0">
              <a:buNone/>
              <a:defRPr sz="900"/>
            </a:lvl7pPr>
            <a:lvl8pPr marL="3195817" indent="0">
              <a:buNone/>
              <a:defRPr sz="900"/>
            </a:lvl8pPr>
            <a:lvl9pPr marL="3652364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4ADFC-EFE2-44DC-A6F0-13A1FD05BDE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14500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DD1F2C-2888-41EE-99FC-AEA9A23E1A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24943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38" indent="0">
              <a:buNone/>
              <a:defRPr sz="2800"/>
            </a:lvl2pPr>
            <a:lvl3pPr marL="913087" indent="0">
              <a:buNone/>
              <a:defRPr sz="2400"/>
            </a:lvl3pPr>
            <a:lvl4pPr marL="1369640" indent="0">
              <a:buNone/>
              <a:defRPr sz="2000"/>
            </a:lvl4pPr>
            <a:lvl5pPr marL="1826183" indent="0">
              <a:buNone/>
              <a:defRPr sz="2000"/>
            </a:lvl5pPr>
            <a:lvl6pPr marL="2282724" indent="0">
              <a:buNone/>
              <a:defRPr sz="2000"/>
            </a:lvl6pPr>
            <a:lvl7pPr marL="2739275" indent="0">
              <a:buNone/>
              <a:defRPr sz="2000"/>
            </a:lvl7pPr>
            <a:lvl8pPr marL="3195817" indent="0">
              <a:buNone/>
              <a:defRPr sz="2000"/>
            </a:lvl8pPr>
            <a:lvl9pPr marL="365236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38" indent="0">
              <a:buNone/>
              <a:defRPr sz="1200"/>
            </a:lvl2pPr>
            <a:lvl3pPr marL="913087" indent="0">
              <a:buNone/>
              <a:defRPr sz="1000"/>
            </a:lvl3pPr>
            <a:lvl4pPr marL="1369640" indent="0">
              <a:buNone/>
              <a:defRPr sz="900"/>
            </a:lvl4pPr>
            <a:lvl5pPr marL="1826183" indent="0">
              <a:buNone/>
              <a:defRPr sz="900"/>
            </a:lvl5pPr>
            <a:lvl6pPr marL="2282724" indent="0">
              <a:buNone/>
              <a:defRPr sz="900"/>
            </a:lvl6pPr>
            <a:lvl7pPr marL="2739275" indent="0">
              <a:buNone/>
              <a:defRPr sz="900"/>
            </a:lvl7pPr>
            <a:lvl8pPr marL="3195817" indent="0">
              <a:buNone/>
              <a:defRPr sz="900"/>
            </a:lvl8pPr>
            <a:lvl9pPr marL="3652364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0CB8E-7EE9-4675-BD7B-9EF3E54506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0582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5B7C64-F635-428A-91F1-235D3A2E21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6980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74C462-F3C1-4175-9373-E17C3E3A77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81149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01C06-970A-4FC1-8A39-E7CF0593D11C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0B52F-40C4-412B-91EB-3D9FEC2BC5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87833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131A6-C4CE-4BC4-8340-4B89FCBBBE8F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7D5D-CEAD-4D5A-96C3-E43EE2633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24253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8BA29-2D7E-4CFF-86EC-C442A5E4D871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068AC-328F-4F70-89DD-72BE51693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25323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F4AE6-C557-4F02-AE2C-4405E99DA9F5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52019-B059-41A9-8DF1-EB75276A89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16344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80254-3901-4EE5-BD9F-F6DBF096031D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1A183-F25D-4609-99FA-A14D9A9F6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32944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79993-99ED-43B9-8BC2-F644207B8726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D1A43-F2AE-430C-9925-51D1C05982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25746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A10F2-B78D-48F2-86B0-169E73658FE9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BF74E-A469-4511-9BC9-D8FE716341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616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38" indent="0">
              <a:buNone/>
              <a:defRPr sz="1800"/>
            </a:lvl2pPr>
            <a:lvl3pPr marL="913087" indent="0">
              <a:buNone/>
              <a:defRPr sz="1600"/>
            </a:lvl3pPr>
            <a:lvl4pPr marL="1369640" indent="0">
              <a:buNone/>
              <a:defRPr sz="1400"/>
            </a:lvl4pPr>
            <a:lvl5pPr marL="1826183" indent="0">
              <a:buNone/>
              <a:defRPr sz="1400"/>
            </a:lvl5pPr>
            <a:lvl6pPr marL="2282724" indent="0">
              <a:buNone/>
              <a:defRPr sz="1400"/>
            </a:lvl6pPr>
            <a:lvl7pPr marL="2739275" indent="0">
              <a:buNone/>
              <a:defRPr sz="1400"/>
            </a:lvl7pPr>
            <a:lvl8pPr marL="3195817" indent="0">
              <a:buNone/>
              <a:defRPr sz="1400"/>
            </a:lvl8pPr>
            <a:lvl9pPr marL="3652364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17533A-F1B7-49D2-9694-4EAB3CBC59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16395"/>
      </p:ext>
    </p:extLst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7A193-22C8-4A67-AE3E-4A6CCAD83436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63912-CBC5-4EA6-8EDE-D4993E149A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54731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5DC71-C76B-44AE-BB3D-8F3573F348A9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7B967-E607-43A3-B14C-B06EA51739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1672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9DCB9-C8F4-4C6F-88EE-9B2B58B1FBB5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5E172-3FFA-4428-93F1-44F732CBBB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15011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9FA2B-9ABD-47E1-A5B5-FC0DC89B4ED6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9A3C8-D066-4285-BA95-6CC2A9B84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90605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2BE72-36A5-4142-8876-3414FA033544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57E7F-1E68-4008-B793-25767F6DA7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99150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9BED4-FFC4-451E-A795-7A7E27E1ED37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F1C9-6808-41EC-BA7D-7DB8C7578A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84093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E5BD0-D159-4854-B762-903D6509B9AA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CB829-11D1-4765-A73D-5B60715F99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27614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C3B6D-B2B6-4684-B017-E0DECC34BCED}" type="datetime1">
              <a:rPr lang="en-US">
                <a:solidFill>
                  <a:srgbClr val="000000"/>
                </a:solidFill>
              </a:rPr>
              <a:pPr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D86CA-F421-4924-BA0D-5F661D587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01481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B994-6F3B-422E-B5DD-1A8D0B3BBE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20589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B994-6F3B-422E-B5DD-1A8D0B3BBE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2058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EE024-149B-4ED7-9BCA-5EEC002CC6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16517"/>
      </p:ext>
    </p:extLst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B994-6F3B-422E-B5DD-1A8D0B3BBE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20589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B994-6F3B-422E-B5DD-1A8D0B3BBE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20589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B994-6F3B-422E-B5DD-1A8D0B3BBE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20589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B994-6F3B-422E-B5DD-1A8D0B3BBE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20589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B994-6F3B-422E-B5DD-1A8D0B3BBE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20589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B994-6F3B-422E-B5DD-1A8D0B3BBE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20589"/>
      </p:ext>
    </p:extLst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B994-6F3B-422E-B5DD-1A8D0B3BBE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20589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B994-6F3B-422E-B5DD-1A8D0B3BBE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20589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B994-6F3B-422E-B5DD-1A8D0B3BBE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20589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/>
              <a:t>2022/07/29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8" indent="0">
              <a:buNone/>
              <a:defRPr sz="2000" b="1"/>
            </a:lvl2pPr>
            <a:lvl3pPr marL="913087" indent="0">
              <a:buNone/>
              <a:defRPr sz="1800" b="1"/>
            </a:lvl3pPr>
            <a:lvl4pPr marL="1369640" indent="0">
              <a:buNone/>
              <a:defRPr sz="1600" b="1"/>
            </a:lvl4pPr>
            <a:lvl5pPr marL="1826183" indent="0">
              <a:buNone/>
              <a:defRPr sz="1600" b="1"/>
            </a:lvl5pPr>
            <a:lvl6pPr marL="2282724" indent="0">
              <a:buNone/>
              <a:defRPr sz="1600" b="1"/>
            </a:lvl6pPr>
            <a:lvl7pPr marL="2739275" indent="0">
              <a:buNone/>
              <a:defRPr sz="1600" b="1"/>
            </a:lvl7pPr>
            <a:lvl8pPr marL="3195817" indent="0">
              <a:buNone/>
              <a:defRPr sz="1600" b="1"/>
            </a:lvl8pPr>
            <a:lvl9pPr marL="3652364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8" indent="0">
              <a:buNone/>
              <a:defRPr sz="2000" b="1"/>
            </a:lvl2pPr>
            <a:lvl3pPr marL="913087" indent="0">
              <a:buNone/>
              <a:defRPr sz="1800" b="1"/>
            </a:lvl3pPr>
            <a:lvl4pPr marL="1369640" indent="0">
              <a:buNone/>
              <a:defRPr sz="1600" b="1"/>
            </a:lvl4pPr>
            <a:lvl5pPr marL="1826183" indent="0">
              <a:buNone/>
              <a:defRPr sz="1600" b="1"/>
            </a:lvl5pPr>
            <a:lvl6pPr marL="2282724" indent="0">
              <a:buNone/>
              <a:defRPr sz="1600" b="1"/>
            </a:lvl6pPr>
            <a:lvl7pPr marL="2739275" indent="0">
              <a:buNone/>
              <a:defRPr sz="1600" b="1"/>
            </a:lvl7pPr>
            <a:lvl8pPr marL="3195817" indent="0">
              <a:buNone/>
              <a:defRPr sz="1600" b="1"/>
            </a:lvl8pPr>
            <a:lvl9pPr marL="3652364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9C41D-DF13-483F-BEAF-F90F701F25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68987"/>
      </p:ext>
    </p:extLst>
  </p:cSld>
  <p:clrMapOvr>
    <a:masterClrMapping/>
  </p:clrMapOvr>
  <p:transition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/>
              <a:t>2022/07/29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5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/>
              <a:t>2022/07/29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/>
              <a:t>2022/07/29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/>
              <a:t>2022/07/29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4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/>
              <a:t>2022/07/29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/>
              <a:t>2022/07/29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/>
              <a:t>2022/07/29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/>
              <a:t>2022/07/29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/>
              <a:t>2022/07/29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/>
              <a:t>2022/07/29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9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386A9-02B3-4CD8-8304-B62B69E5DE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2235"/>
      </p:ext>
    </p:extLst>
  </p:cSld>
  <p:clrMapOvr>
    <a:masterClrMapping/>
  </p:clrMapOvr>
  <p:transition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228600"/>
            <a:ext cx="98552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00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tile tx="0" ty="0" sx="80000" sy="68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1424" y="1412776"/>
            <a:ext cx="10369152" cy="1872208"/>
          </a:xfrm>
        </p:spPr>
        <p:txBody>
          <a:bodyPr>
            <a:normAutofit/>
          </a:bodyPr>
          <a:lstStyle>
            <a:lvl1pPr marL="0" indent="0" algn="ctr">
              <a:buNone/>
              <a:defRPr sz="3400" b="1">
                <a:solidFill>
                  <a:srgbClr val="519136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3501008"/>
            <a:ext cx="10369152" cy="136815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Subtitle/Description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911424" y="5085185"/>
            <a:ext cx="10369152" cy="10801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519136"/>
                </a:solidFill>
              </a:defRPr>
            </a:lvl1pPr>
          </a:lstStyle>
          <a:p>
            <a:pPr lvl="0"/>
            <a:r>
              <a:rPr lang="en-US" dirty="0"/>
              <a:t>Click to edit Presenter/Author</a:t>
            </a:r>
          </a:p>
        </p:txBody>
      </p:sp>
    </p:spTree>
    <p:extLst>
      <p:ext uri="{BB962C8B-B14F-4D97-AF65-F5344CB8AC3E}">
        <p14:creationId xmlns:p14="http://schemas.microsoft.com/office/powerpoint/2010/main" val="1497548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4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5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8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7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24B46-AB00-432B-9A8E-B5BA319184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6127"/>
      </p:ext>
    </p:extLst>
  </p:cSld>
  <p:clrMapOvr>
    <a:masterClrMapping/>
  </p:clrMapOvr>
  <p:transition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0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E454-5D33-417B-98BE-296DBA32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762A-0D0D-42C5-BC52-4D4196A1A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228600"/>
            <a:ext cx="98552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02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 only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901" y="5728776"/>
            <a:ext cx="2191499" cy="727659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09502" y="5728775"/>
            <a:ext cx="5509667" cy="833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64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1159"/>
            <a:fld id="{E30B2150-86D4-4704-8EDF-38233D05D9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159"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000" y="1946164"/>
            <a:ext cx="7632000" cy="49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4629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41025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507855"/>
            <a:ext cx="10363200" cy="2048292"/>
          </a:xfrm>
        </p:spPr>
        <p:txBody>
          <a:bodyPr/>
          <a:lstStyle>
            <a:lvl1pPr marL="0" marR="0" indent="0" algn="ctr" defTabSz="9135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456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Presenter, Affiliation</a:t>
            </a:r>
          </a:p>
          <a:p>
            <a:pPr marL="0" marR="0" lvl="0" indent="0" algn="ctr" defTabSz="9135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Presenter, Affiliation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101" y="5834977"/>
            <a:ext cx="2191499" cy="727659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09502" y="5728775"/>
            <a:ext cx="5509667" cy="833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64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1159"/>
            <a:fld id="{E30B2150-86D4-4704-8EDF-38233D05D9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159"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000" y="1946164"/>
            <a:ext cx="7632000" cy="49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3308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208303"/>
            <a:ext cx="10363200" cy="1362075"/>
          </a:xfrm>
        </p:spPr>
        <p:txBody>
          <a:bodyPr anchor="t"/>
          <a:lstStyle>
            <a:lvl1pPr algn="ctr">
              <a:defRPr sz="4796" b="1" cap="none"/>
            </a:lvl1pPr>
          </a:lstStyle>
          <a:p>
            <a:r>
              <a:rPr lang="en-US" dirty="0"/>
              <a:t>Section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21382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umber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3687"/>
            <a:ext cx="10972800" cy="827544"/>
          </a:xfrm>
        </p:spPr>
        <p:txBody>
          <a:bodyPr>
            <a:normAutofit/>
          </a:bodyPr>
          <a:lstStyle>
            <a:lvl1pPr>
              <a:defRPr sz="4796"/>
            </a:lvl1pPr>
          </a:lstStyle>
          <a:p>
            <a:r>
              <a:rPr lang="en-US" dirty="0"/>
              <a:t>Slide title with Content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245966"/>
            <a:ext cx="10972800" cy="4482811"/>
          </a:xfrm>
        </p:spPr>
        <p:txBody>
          <a:bodyPr/>
          <a:lstStyle>
            <a:lvl1pPr>
              <a:defRPr sz="2664"/>
            </a:lvl1pPr>
            <a:lvl2pPr marL="1065801" indent="-609037">
              <a:buFont typeface="+mj-lt"/>
              <a:buAutoNum type="arabicPeriod"/>
              <a:defRPr sz="2664"/>
            </a:lvl2pPr>
            <a:lvl3pPr marL="1141914" indent="-228384">
              <a:buSzPct val="90000"/>
              <a:buFont typeface="Courier New" panose="02070309020205020404" pitchFamily="49" charset="0"/>
              <a:buChar char="o"/>
              <a:defRPr sz="2397"/>
            </a:lvl3pPr>
            <a:lvl4pPr marL="1598680" indent="-228384">
              <a:buSzPct val="70000"/>
              <a:buFont typeface="Wingdings" panose="05000000000000000000" pitchFamily="2" charset="2"/>
              <a:buChar char="§"/>
              <a:defRPr sz="2397"/>
            </a:lvl4pPr>
            <a:lvl5pPr>
              <a:buSzPct val="70000"/>
              <a:defRPr sz="2397"/>
            </a:lvl5pPr>
            <a:lvl6pPr>
              <a:buSzPct val="70000"/>
              <a:defRPr sz="2397"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Level Content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 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	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endParaRPr lang="en-US" dirty="0"/>
          </a:p>
          <a:p>
            <a:pPr lvl="5"/>
            <a:endParaRPr lang="en-US" dirty="0"/>
          </a:p>
          <a:p>
            <a:pPr lvl="5"/>
            <a:endParaRPr lang="en-US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3630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on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3687"/>
            <a:ext cx="10972800" cy="827544"/>
          </a:xfrm>
        </p:spPr>
        <p:txBody>
          <a:bodyPr>
            <a:normAutofit/>
          </a:bodyPr>
          <a:lstStyle>
            <a:lvl1pPr>
              <a:defRPr sz="4796"/>
            </a:lvl1pPr>
          </a:lstStyle>
          <a:p>
            <a:r>
              <a:rPr lang="en-US" dirty="0"/>
              <a:t>Slide title with Content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245966"/>
            <a:ext cx="10972800" cy="4482811"/>
          </a:xfrm>
        </p:spPr>
        <p:txBody>
          <a:bodyPr/>
          <a:lstStyle>
            <a:lvl1pPr>
              <a:defRPr sz="2664"/>
            </a:lvl1pPr>
            <a:lvl2pPr marL="456765" indent="0">
              <a:buFont typeface="+mj-lt"/>
              <a:buNone/>
              <a:defRPr sz="2664"/>
            </a:lvl2pPr>
            <a:lvl3pPr marL="1294180" indent="-380648">
              <a:lnSpc>
                <a:spcPct val="100000"/>
              </a:lnSpc>
              <a:buSzPct val="90000"/>
              <a:buFont typeface="Arial" panose="020B0604020202020204" pitchFamily="34" charset="0"/>
              <a:buChar char="•"/>
              <a:defRPr sz="2664" baseline="0"/>
            </a:lvl3pPr>
            <a:lvl4pPr marL="1598680" indent="-228384">
              <a:buSzPct val="70000"/>
              <a:buFont typeface="Wingdings" panose="05000000000000000000" pitchFamily="2" charset="2"/>
              <a:buChar char="§"/>
              <a:defRPr sz="2397"/>
            </a:lvl4pPr>
            <a:lvl5pPr>
              <a:buSzPct val="70000"/>
              <a:defRPr sz="2397"/>
            </a:lvl5pPr>
            <a:lvl6pPr marL="2283828" indent="0">
              <a:buSzPct val="70000"/>
              <a:buNone/>
              <a:defRPr sz="2397"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Bullet point content</a:t>
            </a:r>
          </a:p>
          <a:p>
            <a:pPr lvl="2"/>
            <a:r>
              <a:rPr lang="en-US" dirty="0"/>
              <a:t>Point 1 with US English spelling content at Arial 20pt to Arial 18pt minimum and single spaced</a:t>
            </a:r>
          </a:p>
          <a:p>
            <a:pPr lvl="3"/>
            <a:r>
              <a:rPr lang="en-US" dirty="0"/>
              <a:t> next level</a:t>
            </a:r>
          </a:p>
          <a:p>
            <a:pPr lvl="2"/>
            <a:r>
              <a:rPr lang="en-US" dirty="0"/>
              <a:t>Point 2</a:t>
            </a:r>
          </a:p>
          <a:p>
            <a:pPr lvl="2"/>
            <a:r>
              <a:rPr lang="en-US" dirty="0"/>
              <a:t>Point 3</a:t>
            </a:r>
          </a:p>
          <a:p>
            <a:pPr lvl="5"/>
            <a:endParaRPr lang="en-US" dirty="0"/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00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5535"/>
            <a:ext cx="10972800" cy="759176"/>
          </a:xfrm>
        </p:spPr>
        <p:txBody>
          <a:bodyPr>
            <a:noAutofit/>
          </a:bodyPr>
          <a:lstStyle>
            <a:lvl1pPr>
              <a:defRPr sz="4796"/>
            </a:lvl1pPr>
          </a:lstStyle>
          <a:p>
            <a:r>
              <a:rPr lang="en-US" dirty="0"/>
              <a:t>Slide title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4031"/>
            <a:ext cx="5386917" cy="639764"/>
          </a:xfrm>
        </p:spPr>
        <p:txBody>
          <a:bodyPr anchor="b">
            <a:normAutofit/>
          </a:bodyPr>
          <a:lstStyle>
            <a:lvl1pPr marL="0" indent="0">
              <a:buNone/>
              <a:defRPr sz="2664" b="1"/>
            </a:lvl1pPr>
            <a:lvl2pPr marL="456766" indent="0">
              <a:buNone/>
              <a:defRPr sz="1999" b="1"/>
            </a:lvl2pPr>
            <a:lvl3pPr marL="913533" indent="0">
              <a:buNone/>
              <a:defRPr sz="1799" b="1"/>
            </a:lvl3pPr>
            <a:lvl4pPr marL="1370298" indent="0">
              <a:buNone/>
              <a:defRPr sz="1599" b="1"/>
            </a:lvl4pPr>
            <a:lvl5pPr marL="1827064" indent="0">
              <a:buNone/>
              <a:defRPr sz="1599" b="1"/>
            </a:lvl5pPr>
            <a:lvl6pPr marL="2283828" indent="0">
              <a:buNone/>
              <a:defRPr sz="1599" b="1"/>
            </a:lvl6pPr>
            <a:lvl7pPr marL="2740594" indent="0">
              <a:buNone/>
              <a:defRPr sz="1599" b="1"/>
            </a:lvl7pPr>
            <a:lvl8pPr marL="3197360" indent="0">
              <a:buNone/>
              <a:defRPr sz="1599" b="1"/>
            </a:lvl8pPr>
            <a:lvl9pPr marL="3654126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1953240"/>
            <a:ext cx="5386917" cy="3951288"/>
          </a:xfrm>
        </p:spPr>
        <p:txBody>
          <a:bodyPr lIns="0">
            <a:noAutofit/>
          </a:bodyPr>
          <a:lstStyle>
            <a:lvl1pPr>
              <a:defRPr sz="2664"/>
            </a:lvl1pPr>
            <a:lvl2pPr>
              <a:defRPr sz="1999"/>
            </a:lvl2pPr>
            <a:lvl3pPr marL="1141914" indent="-479556">
              <a:buSzPct val="90000"/>
              <a:buFont typeface="Courier New" panose="02070309020205020404" pitchFamily="49" charset="0"/>
              <a:buChar char="o"/>
              <a:defRPr sz="239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80" indent="-479556">
              <a:buSzPct val="70000"/>
              <a:buFont typeface="Wingdings" panose="05000000000000000000" pitchFamily="2" charset="2"/>
              <a:buChar char="§"/>
              <a:defRPr sz="239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479556">
              <a:buSzPct val="70000"/>
              <a:defRPr sz="239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479556">
              <a:buSzPct val="70000"/>
              <a:defRPr sz="2397"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 dirty="0"/>
              <a:t>content 1</a:t>
            </a:r>
          </a:p>
          <a:p>
            <a:pPr lvl="2"/>
            <a:r>
              <a:rPr lang="en-US" dirty="0"/>
              <a:t>Second level 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244935"/>
            <a:ext cx="5389033" cy="639764"/>
          </a:xfrm>
        </p:spPr>
        <p:txBody>
          <a:bodyPr anchor="b">
            <a:normAutofit/>
          </a:bodyPr>
          <a:lstStyle>
            <a:lvl1pPr marL="0" indent="0">
              <a:buNone/>
              <a:defRPr sz="2664" b="1"/>
            </a:lvl1pPr>
            <a:lvl2pPr marL="456766" indent="0">
              <a:buNone/>
              <a:defRPr sz="1999" b="1"/>
            </a:lvl2pPr>
            <a:lvl3pPr marL="913533" indent="0">
              <a:buNone/>
              <a:defRPr sz="1799" b="1"/>
            </a:lvl3pPr>
            <a:lvl4pPr marL="1370298" indent="0">
              <a:buNone/>
              <a:defRPr sz="1599" b="1"/>
            </a:lvl4pPr>
            <a:lvl5pPr marL="1827064" indent="0">
              <a:buNone/>
              <a:defRPr sz="1599" b="1"/>
            </a:lvl5pPr>
            <a:lvl6pPr marL="2283828" indent="0">
              <a:buNone/>
              <a:defRPr sz="1599" b="1"/>
            </a:lvl6pPr>
            <a:lvl7pPr marL="2740594" indent="0">
              <a:buNone/>
              <a:defRPr sz="1599" b="1"/>
            </a:lvl7pPr>
            <a:lvl8pPr marL="3197360" indent="0">
              <a:buNone/>
              <a:defRPr sz="1599" b="1"/>
            </a:lvl8pPr>
            <a:lvl9pPr marL="3654126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193371" y="1953240"/>
            <a:ext cx="5386917" cy="3951288"/>
          </a:xfrm>
        </p:spPr>
        <p:txBody>
          <a:bodyPr lIns="0">
            <a:noAutofit/>
          </a:bodyPr>
          <a:lstStyle>
            <a:lvl1pPr>
              <a:defRPr sz="2664"/>
            </a:lvl1pPr>
            <a:lvl2pPr>
              <a:defRPr sz="1999"/>
            </a:lvl2pPr>
            <a:lvl3pPr marL="1141914" indent="-479556">
              <a:buSzPct val="90000"/>
              <a:buFont typeface="Courier New" panose="02070309020205020404" pitchFamily="49" charset="0"/>
              <a:buChar char="o"/>
              <a:defRPr sz="239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80" indent="-479556">
              <a:buSzPct val="70000"/>
              <a:buFont typeface="Wingdings" panose="05000000000000000000" pitchFamily="2" charset="2"/>
              <a:buChar char="§"/>
              <a:defRPr sz="239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479556">
              <a:buSzPct val="70000"/>
              <a:defRPr sz="239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479556">
              <a:buSzPct val="70000"/>
              <a:defRPr sz="2397"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 dirty="0"/>
              <a:t>content 2</a:t>
            </a:r>
          </a:p>
          <a:p>
            <a:pPr lvl="2"/>
            <a:r>
              <a:rPr lang="en-US" dirty="0"/>
              <a:t>Second level 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	</a:t>
            </a:r>
          </a:p>
        </p:txBody>
      </p:sp>
    </p:spTree>
    <p:extLst>
      <p:ext uri="{BB962C8B-B14F-4D97-AF65-F5344CB8AC3E}">
        <p14:creationId xmlns:p14="http://schemas.microsoft.com/office/powerpoint/2010/main" val="240425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38" indent="0">
              <a:buNone/>
              <a:defRPr sz="1200"/>
            </a:lvl2pPr>
            <a:lvl3pPr marL="913087" indent="0">
              <a:buNone/>
              <a:defRPr sz="1000"/>
            </a:lvl3pPr>
            <a:lvl4pPr marL="1369640" indent="0">
              <a:buNone/>
              <a:defRPr sz="900"/>
            </a:lvl4pPr>
            <a:lvl5pPr marL="1826183" indent="0">
              <a:buNone/>
              <a:defRPr sz="900"/>
            </a:lvl5pPr>
            <a:lvl6pPr marL="2282724" indent="0">
              <a:buNone/>
              <a:defRPr sz="900"/>
            </a:lvl6pPr>
            <a:lvl7pPr marL="2739275" indent="0">
              <a:buNone/>
              <a:defRPr sz="900"/>
            </a:lvl7pPr>
            <a:lvl8pPr marL="3195817" indent="0">
              <a:buNone/>
              <a:defRPr sz="900"/>
            </a:lvl8pPr>
            <a:lvl9pPr marL="3652364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4ADFC-EFE2-44DC-A6F0-13A1FD05BDE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59579"/>
      </p:ext>
    </p:extLst>
  </p:cSld>
  <p:clrMapOvr>
    <a:masterClrMapping/>
  </p:clrMapOvr>
  <p:transition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7428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-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8958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5" y="273052"/>
            <a:ext cx="4011084" cy="1162051"/>
          </a:xfrm>
        </p:spPr>
        <p:txBody>
          <a:bodyPr anchor="b">
            <a:normAutofit/>
          </a:bodyPr>
          <a:lstStyle>
            <a:lvl1pPr algn="ctr">
              <a:defRPr sz="2664" b="1"/>
            </a:lvl1pPr>
          </a:lstStyle>
          <a:p>
            <a:r>
              <a:rPr lang="en-US" dirty="0"/>
              <a:t>Content beside graph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4"/>
            <a:ext cx="6815667" cy="5853113"/>
          </a:xfrm>
        </p:spPr>
        <p:txBody>
          <a:bodyPr>
            <a:normAutofit/>
          </a:bodyPr>
          <a:lstStyle>
            <a:lvl1pPr>
              <a:defRPr sz="2397"/>
            </a:lvl1pPr>
            <a:lvl2pPr>
              <a:defRPr sz="2797"/>
            </a:lvl2pPr>
            <a:lvl3pPr>
              <a:defRPr sz="2397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dirty="0"/>
              <a:t>Content on this side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5" y="1435104"/>
            <a:ext cx="4011084" cy="4691063"/>
          </a:xfrm>
        </p:spPr>
        <p:txBody>
          <a:bodyPr>
            <a:normAutofit/>
          </a:bodyPr>
          <a:lstStyle>
            <a:lvl1pPr marL="0" indent="0">
              <a:buNone/>
              <a:defRPr sz="2397"/>
            </a:lvl1pPr>
            <a:lvl2pPr marL="456766" indent="0">
              <a:buNone/>
              <a:defRPr sz="1199"/>
            </a:lvl2pPr>
            <a:lvl3pPr marL="913533" indent="0">
              <a:buNone/>
              <a:defRPr sz="999"/>
            </a:lvl3pPr>
            <a:lvl4pPr marL="1370298" indent="0">
              <a:buNone/>
              <a:defRPr sz="899"/>
            </a:lvl4pPr>
            <a:lvl5pPr marL="1827064" indent="0">
              <a:buNone/>
              <a:defRPr sz="899"/>
            </a:lvl5pPr>
            <a:lvl6pPr marL="2283828" indent="0">
              <a:buNone/>
              <a:defRPr sz="899"/>
            </a:lvl6pPr>
            <a:lvl7pPr marL="2740594" indent="0">
              <a:buNone/>
              <a:defRPr sz="899"/>
            </a:lvl7pPr>
            <a:lvl8pPr marL="3197360" indent="0">
              <a:buNone/>
              <a:defRPr sz="899"/>
            </a:lvl8pPr>
            <a:lvl9pPr marL="3654126" indent="0">
              <a:buNone/>
              <a:defRPr sz="899"/>
            </a:lvl9pPr>
          </a:lstStyle>
          <a:p>
            <a:pPr lvl="0"/>
            <a:r>
              <a:rPr lang="en-US" dirty="0"/>
              <a:t>Content on this side</a:t>
            </a:r>
          </a:p>
        </p:txBody>
      </p:sp>
    </p:spTree>
    <p:extLst>
      <p:ext uri="{BB962C8B-B14F-4D97-AF65-F5344CB8AC3E}">
        <p14:creationId xmlns:p14="http://schemas.microsoft.com/office/powerpoint/2010/main" val="6124307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207964"/>
            <a:ext cx="10972797" cy="666072"/>
          </a:xfrm>
        </p:spPr>
        <p:txBody>
          <a:bodyPr anchor="b">
            <a:normAutofit/>
          </a:bodyPr>
          <a:lstStyle>
            <a:lvl1pPr algn="ctr">
              <a:defRPr sz="4796" b="1"/>
            </a:lvl1pPr>
          </a:lstStyle>
          <a:p>
            <a:r>
              <a:rPr lang="en-US" dirty="0"/>
              <a:t>Figure/Table title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3" y="1106492"/>
            <a:ext cx="10972797" cy="5019675"/>
          </a:xfrm>
        </p:spPr>
        <p:txBody>
          <a:bodyPr>
            <a:normAutofit/>
          </a:bodyPr>
          <a:lstStyle>
            <a:lvl1pPr>
              <a:defRPr sz="2397"/>
            </a:lvl1pPr>
            <a:lvl2pPr>
              <a:defRPr sz="2797"/>
            </a:lvl2pPr>
            <a:lvl3pPr>
              <a:defRPr sz="2397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241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3"/>
            <a:ext cx="7315200" cy="566739"/>
          </a:xfrm>
        </p:spPr>
        <p:txBody>
          <a:bodyPr anchor="b">
            <a:normAutofit/>
          </a:bodyPr>
          <a:lstStyle>
            <a:lvl1pPr algn="l">
              <a:defRPr sz="2397" b="1"/>
            </a:lvl1pPr>
          </a:lstStyle>
          <a:p>
            <a:r>
              <a:rPr lang="en-US" dirty="0"/>
              <a:t>Title for picture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197"/>
            </a:lvl1pPr>
            <a:lvl2pPr marL="456766" indent="0">
              <a:buNone/>
              <a:defRPr sz="2797"/>
            </a:lvl2pPr>
            <a:lvl3pPr marL="913533" indent="0">
              <a:buNone/>
              <a:defRPr sz="2397"/>
            </a:lvl3pPr>
            <a:lvl4pPr marL="1370298" indent="0">
              <a:buNone/>
              <a:defRPr sz="1999"/>
            </a:lvl4pPr>
            <a:lvl5pPr marL="1827064" indent="0">
              <a:buNone/>
              <a:defRPr sz="1999"/>
            </a:lvl5pPr>
            <a:lvl6pPr marL="2283828" indent="0">
              <a:buNone/>
              <a:defRPr sz="1999"/>
            </a:lvl6pPr>
            <a:lvl7pPr marL="2740594" indent="0">
              <a:buNone/>
              <a:defRPr sz="1999"/>
            </a:lvl7pPr>
            <a:lvl8pPr marL="3197360" indent="0">
              <a:buNone/>
              <a:defRPr sz="1999"/>
            </a:lvl8pPr>
            <a:lvl9pPr marL="3654126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41"/>
            <a:ext cx="7315200" cy="804863"/>
          </a:xfrm>
        </p:spPr>
        <p:txBody>
          <a:bodyPr>
            <a:normAutofit/>
          </a:bodyPr>
          <a:lstStyle>
            <a:lvl1pPr marL="0" indent="0">
              <a:buNone/>
              <a:defRPr sz="2397"/>
            </a:lvl1pPr>
            <a:lvl2pPr marL="456766" indent="0">
              <a:buNone/>
              <a:defRPr sz="1199"/>
            </a:lvl2pPr>
            <a:lvl3pPr marL="913533" indent="0">
              <a:buNone/>
              <a:defRPr sz="999"/>
            </a:lvl3pPr>
            <a:lvl4pPr marL="1370298" indent="0">
              <a:buNone/>
              <a:defRPr sz="899"/>
            </a:lvl4pPr>
            <a:lvl5pPr marL="1827064" indent="0">
              <a:buNone/>
              <a:defRPr sz="899"/>
            </a:lvl5pPr>
            <a:lvl6pPr marL="2283828" indent="0">
              <a:buNone/>
              <a:defRPr sz="899"/>
            </a:lvl6pPr>
            <a:lvl7pPr marL="2740594" indent="0">
              <a:buNone/>
              <a:defRPr sz="899"/>
            </a:lvl7pPr>
            <a:lvl8pPr marL="3197360" indent="0">
              <a:buNone/>
              <a:defRPr sz="899"/>
            </a:lvl8pPr>
            <a:lvl9pPr marL="3654126" indent="0">
              <a:buNone/>
              <a:defRPr sz="899"/>
            </a:lvl9pPr>
          </a:lstStyle>
          <a:p>
            <a:pPr lvl="0"/>
            <a:r>
              <a:rPr lang="en-US" dirty="0"/>
              <a:t>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6317557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E7BEC3-2A3E-49EF-AF7A-1132BF81CBE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7298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D23A961-0415-4382-BF1D-F5A18A63DA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159563" y="476675"/>
            <a:ext cx="9422837" cy="510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5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943A1F7A-CF76-2947-AC86-D1F5E2BF0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4" t="28907" r="2319" b="47372"/>
          <a:stretch/>
        </p:blipFill>
        <p:spPr>
          <a:xfrm rot="16200000" flipH="1">
            <a:off x="-1742474" y="1742474"/>
            <a:ext cx="6858000" cy="33730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718E751E-7EA4-374E-AD39-8F291B029F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8833" y="437943"/>
            <a:ext cx="3373055" cy="10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29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5CB7-B7ED-B24C-A598-535982025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04" y="413504"/>
            <a:ext cx="11664396" cy="1325563"/>
          </a:xfrm>
        </p:spPr>
        <p:txBody>
          <a:bodyPr>
            <a:noAutofit/>
          </a:bodyPr>
          <a:lstStyle>
            <a:lvl1pPr>
              <a:defRPr sz="6000">
                <a:solidFill>
                  <a:srgbClr val="1F37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1EB76-5A79-C448-A74E-3B5B5F541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04" y="1825625"/>
            <a:ext cx="1082619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397B5B04-AD37-5542-B402-36582FA76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950" y="6209266"/>
            <a:ext cx="1493062" cy="484704"/>
          </a:xfrm>
          <a:prstGeom prst="rect">
            <a:avLst/>
          </a:prstGeom>
        </p:spPr>
      </p:pic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D4043DE8-B2F3-BA41-8202-9AF3A1CBE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470"/>
          <a:stretch/>
        </p:blipFill>
        <p:spPr>
          <a:xfrm>
            <a:off x="8314857" y="1983896"/>
            <a:ext cx="3877143" cy="2890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9BD9E0-E4FC-2F4A-82E2-0642143A5D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3764" y="411419"/>
            <a:ext cx="3730632" cy="6000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F24F55-90FA-CC41-B308-8D5A6804D5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6849" r="51290" b="1"/>
          <a:stretch/>
        </p:blipFill>
        <p:spPr>
          <a:xfrm>
            <a:off x="11537551" y="6293708"/>
            <a:ext cx="654450" cy="3807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7C56-CE02-D24B-B43D-F34460C7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614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5CB7-B7ED-B24C-A598-535982025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04" y="413504"/>
            <a:ext cx="11664396" cy="1325563"/>
          </a:xfrm>
        </p:spPr>
        <p:txBody>
          <a:bodyPr>
            <a:noAutofit/>
          </a:bodyPr>
          <a:lstStyle>
            <a:lvl1pPr>
              <a:defRPr sz="6000">
                <a:solidFill>
                  <a:srgbClr val="1F37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1EB76-5A79-C448-A74E-3B5B5F541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04" y="1825625"/>
            <a:ext cx="1082619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397B5B04-AD37-5542-B402-36582FA76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950" y="6209266"/>
            <a:ext cx="1493062" cy="484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F24F55-90FA-CC41-B308-8D5A6804D5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6849" r="51290" b="1"/>
          <a:stretch/>
        </p:blipFill>
        <p:spPr>
          <a:xfrm>
            <a:off x="11537551" y="6293708"/>
            <a:ext cx="654450" cy="3807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7C56-CE02-D24B-B43D-F34460C7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1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38" indent="0">
              <a:buNone/>
              <a:defRPr sz="2800"/>
            </a:lvl2pPr>
            <a:lvl3pPr marL="913087" indent="0">
              <a:buNone/>
              <a:defRPr sz="2400"/>
            </a:lvl3pPr>
            <a:lvl4pPr marL="1369640" indent="0">
              <a:buNone/>
              <a:defRPr sz="2000"/>
            </a:lvl4pPr>
            <a:lvl5pPr marL="1826183" indent="0">
              <a:buNone/>
              <a:defRPr sz="2000"/>
            </a:lvl5pPr>
            <a:lvl6pPr marL="2282724" indent="0">
              <a:buNone/>
              <a:defRPr sz="2000"/>
            </a:lvl6pPr>
            <a:lvl7pPr marL="2739275" indent="0">
              <a:buNone/>
              <a:defRPr sz="2000"/>
            </a:lvl7pPr>
            <a:lvl8pPr marL="3195817" indent="0">
              <a:buNone/>
              <a:defRPr sz="2000"/>
            </a:lvl8pPr>
            <a:lvl9pPr marL="365236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38" indent="0">
              <a:buNone/>
              <a:defRPr sz="1200"/>
            </a:lvl2pPr>
            <a:lvl3pPr marL="913087" indent="0">
              <a:buNone/>
              <a:defRPr sz="1000"/>
            </a:lvl3pPr>
            <a:lvl4pPr marL="1369640" indent="0">
              <a:buNone/>
              <a:defRPr sz="900"/>
            </a:lvl4pPr>
            <a:lvl5pPr marL="1826183" indent="0">
              <a:buNone/>
              <a:defRPr sz="900"/>
            </a:lvl5pPr>
            <a:lvl6pPr marL="2282724" indent="0">
              <a:buNone/>
              <a:defRPr sz="900"/>
            </a:lvl6pPr>
            <a:lvl7pPr marL="2739275" indent="0">
              <a:buNone/>
              <a:defRPr sz="900"/>
            </a:lvl7pPr>
            <a:lvl8pPr marL="3195817" indent="0">
              <a:buNone/>
              <a:defRPr sz="900"/>
            </a:lvl8pPr>
            <a:lvl9pPr marL="3652364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0CB8E-7EE9-4675-BD7B-9EF3E54506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19056"/>
      </p:ext>
    </p:extLst>
  </p:cSld>
  <p:clrMapOvr>
    <a:masterClrMapping/>
  </p:clrMapOvr>
  <p:transition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5CB7-B7ED-B24C-A598-535982025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04" y="413504"/>
            <a:ext cx="11664396" cy="1325563"/>
          </a:xfrm>
        </p:spPr>
        <p:txBody>
          <a:bodyPr>
            <a:noAutofit/>
          </a:bodyPr>
          <a:lstStyle>
            <a:lvl1pPr>
              <a:defRPr sz="6000">
                <a:solidFill>
                  <a:srgbClr val="1F37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1EB76-5A79-C448-A74E-3B5B5F541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04" y="1825625"/>
            <a:ext cx="1082619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397B5B04-AD37-5542-B402-36582FA76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950" y="6209266"/>
            <a:ext cx="1493062" cy="48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481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B94D2-7E9D-9D44-8564-392B6F29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372" y="1709738"/>
            <a:ext cx="6020077" cy="285273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>
                <a:solidFill>
                  <a:schemeClr val="accent1"/>
                </a:solidFill>
              </a:defRPr>
            </a:lvl1pPr>
          </a:lstStyle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E4A36-4FC4-484B-806A-14A916384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7374" y="4589463"/>
            <a:ext cx="602007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A685D5AA-B9A8-4645-8173-CA68D4948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4" t="28907" r="2319" b="47372"/>
          <a:stretch/>
        </p:blipFill>
        <p:spPr>
          <a:xfrm rot="16200000" flipH="1">
            <a:off x="-1742474" y="1742474"/>
            <a:ext cx="6858000" cy="33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405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3B9B-383F-244D-BC26-DCA8ABB3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03" y="413503"/>
            <a:ext cx="11009947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rgbClr val="1F37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FAD7C-6DE7-4640-B90D-07FD76ED1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229" y="1840718"/>
            <a:ext cx="53653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B9071-7292-A948-81F4-9B1886BEA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6535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B587AD3C-B323-894C-81E8-629FBDBB7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950" y="6209266"/>
            <a:ext cx="1493062" cy="484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9E58D8-FEC3-5E45-90FC-BCF1A73A3B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6849" r="51290" b="1"/>
          <a:stretch/>
        </p:blipFill>
        <p:spPr>
          <a:xfrm>
            <a:off x="11537551" y="6293708"/>
            <a:ext cx="654450" cy="38070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82E207-7C6A-334D-B44C-CFB6E7F10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609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1714605-2D48-894A-9DEB-17B88AEBA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950" y="6209266"/>
            <a:ext cx="1493062" cy="484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1ED118-79B4-934E-A30C-1FADE55C7A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6849" r="51290" b="1"/>
          <a:stretch/>
        </p:blipFill>
        <p:spPr>
          <a:xfrm>
            <a:off x="11537551" y="6293708"/>
            <a:ext cx="654450" cy="38070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675412-AC48-7947-92B8-FFAA0C9BC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F12188-EEE7-A14F-82B0-EBEB06609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03" y="413503"/>
            <a:ext cx="11009947" cy="1325563"/>
          </a:xfrm>
        </p:spPr>
        <p:txBody>
          <a:bodyPr>
            <a:normAutofit/>
          </a:bodyPr>
          <a:lstStyle>
            <a:lvl1pPr>
              <a:defRPr sz="6200">
                <a:solidFill>
                  <a:srgbClr val="1F37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1573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A139CC1-16CB-8943-A9E0-8A60AE8A36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950" y="6209266"/>
            <a:ext cx="1493062" cy="484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653E4D-931E-9A4A-A52B-2B1AF3D45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6849" r="51290" b="1"/>
          <a:stretch/>
        </p:blipFill>
        <p:spPr>
          <a:xfrm>
            <a:off x="11537551" y="6293708"/>
            <a:ext cx="654450" cy="3807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F209AF-8477-3847-8682-16333C17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839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-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7109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238841"/>
            <a:ext cx="12191999" cy="1456907"/>
          </a:xfrm>
        </p:spPr>
        <p:txBody>
          <a:bodyPr anchor="ctr">
            <a:normAutofit/>
          </a:bodyPr>
          <a:lstStyle>
            <a:lvl1pPr algn="ctr">
              <a:defRPr sz="4263" b="1" cap="none"/>
            </a:lvl1pPr>
          </a:lstStyle>
          <a:p>
            <a:r>
              <a:rPr lang="en-US" dirty="0"/>
              <a:t>Section Title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3740" y="1556457"/>
            <a:ext cx="10972800" cy="4482811"/>
          </a:xfrm>
        </p:spPr>
        <p:txBody>
          <a:bodyPr/>
          <a:lstStyle>
            <a:lvl1pPr>
              <a:defRPr sz="2664"/>
            </a:lvl1pPr>
            <a:lvl2pPr marL="456754" indent="0">
              <a:buFont typeface="+mj-lt"/>
              <a:buNone/>
              <a:defRPr sz="2664"/>
            </a:lvl2pPr>
            <a:lvl3pPr marL="719317" indent="-479544">
              <a:lnSpc>
                <a:spcPct val="100000"/>
              </a:lnSpc>
              <a:spcBef>
                <a:spcPts val="799"/>
              </a:spcBef>
              <a:buSzPct val="100000"/>
              <a:buFont typeface="Arial" panose="020B0604020202020204" pitchFamily="34" charset="0"/>
              <a:buChar char="•"/>
              <a:defRPr sz="2664" baseline="0"/>
            </a:lvl3pPr>
            <a:lvl4pPr marL="1198861" indent="-479544">
              <a:spcBef>
                <a:spcPts val="799"/>
              </a:spcBef>
              <a:buSzPct val="75000"/>
              <a:buFont typeface="Courier New" panose="02070309020205020404" pitchFamily="49" charset="0"/>
              <a:buChar char="o"/>
              <a:defRPr sz="2399"/>
            </a:lvl4pPr>
            <a:lvl5pPr marL="1438632" indent="-239773">
              <a:spcBef>
                <a:spcPts val="799"/>
              </a:spcBef>
              <a:buSzPct val="75000"/>
              <a:buFont typeface="Wingdings" panose="05000000000000000000" pitchFamily="2" charset="2"/>
              <a:buChar char="§"/>
              <a:defRPr sz="2399"/>
            </a:lvl5pPr>
            <a:lvl6pPr marL="0" indent="0">
              <a:spcBef>
                <a:spcPts val="799"/>
              </a:spcBef>
              <a:buSzPct val="50000"/>
              <a:buFont typeface="Courier New" panose="02070309020205020404" pitchFamily="49" charset="0"/>
              <a:buNone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397720" indent="-239773">
              <a:spcBef>
                <a:spcPts val="799"/>
              </a:spcBef>
              <a:buSzPct val="75000"/>
              <a:defRPr sz="2399"/>
            </a:lvl7pPr>
          </a:lstStyle>
          <a:p>
            <a:pPr lvl="5"/>
            <a:r>
              <a:rPr lang="en-US" dirty="0"/>
              <a:t>Add section roadmap </a:t>
            </a:r>
          </a:p>
        </p:txBody>
      </p:sp>
    </p:spTree>
    <p:extLst>
      <p:ext uri="{BB962C8B-B14F-4D97-AF65-F5344CB8AC3E}">
        <p14:creationId xmlns:p14="http://schemas.microsoft.com/office/powerpoint/2010/main" val="86238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4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45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46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47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theme" Target="../theme/theme18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07" tIns="45654" rIns="91307" bIns="456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3087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3087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3087" fontAlgn="base">
              <a:spcBef>
                <a:spcPct val="0"/>
              </a:spcBef>
            </a:pPr>
            <a:fld id="{74C0AA00-3C24-4EAE-AFA5-BEDF54994BD0}" type="slidenum">
              <a:rPr lang="en-US" altLang="en-US" smtClean="0">
                <a:solidFill>
                  <a:srgbClr val="000000"/>
                </a:solidFill>
              </a:rPr>
              <a:pPr defTabSz="913087" fontAlgn="base">
                <a:spcBef>
                  <a:spcPct val="0"/>
                </a:spcBef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653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30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696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61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415" indent="-3424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886" indent="-28534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361" indent="-22826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7905" indent="-22826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460" indent="-22826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1003" indent="-2282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7544" indent="-2282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4093" indent="-2282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0630" indent="-2282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8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7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40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83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24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75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17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64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fld id="{057DBE98-86D3-4A7F-8314-7883BA6EF4F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fld id="{057DBE98-86D3-4A7F-8314-7883BA6EF4F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fld id="{057DBE98-86D3-4A7F-8314-7883BA6EF4F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fld id="{057DBE98-86D3-4A7F-8314-7883BA6EF4F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fld id="{057DBE98-86D3-4A7F-8314-7883BA6EF4F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EE454-5D33-417B-98BE-296DBA328F4C}" type="datetimeFigureOut">
              <a:rPr lang="en-US" smtClean="0"/>
              <a:t>2022/07/29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3762A-0D0D-42C5-BC52-4D4196A1A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9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4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EE454-5D33-417B-98BE-296DBA32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2022/07/29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3762A-0D0D-42C5-BC52-4D4196A1A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2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544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PROTEUS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566320"/>
            <a:ext cx="10972800" cy="316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35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Theme</a:t>
            </a:r>
            <a:endParaRPr lang="en-CA" dirty="0"/>
          </a:p>
          <a:p>
            <a:pPr lvl="0"/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37" y="6164304"/>
            <a:ext cx="6502963" cy="40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88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xStyles>
    <p:titleStyle>
      <a:lvl1pPr algn="ctr" defTabSz="913533" rtl="0" eaLnBrk="1" latinLnBrk="0" hangingPunct="1">
        <a:spcBef>
          <a:spcPct val="0"/>
        </a:spcBef>
        <a:buNone/>
        <a:defRPr sz="5328" b="1" kern="1200">
          <a:solidFill>
            <a:srgbClr val="0000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ctr" defTabSz="91353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000099"/>
        </a:buClr>
        <a:buSzTx/>
        <a:buFont typeface="Arial" panose="020B0604020202020204" pitchFamily="34" charset="0"/>
        <a:buNone/>
        <a:tabLst/>
        <a:defRPr sz="3729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244" indent="-285478" algn="l" defTabSz="913533" rtl="0" eaLnBrk="1" latinLnBrk="0" hangingPunct="1">
        <a:spcBef>
          <a:spcPct val="20000"/>
        </a:spcBef>
        <a:buSzPct val="100000"/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1914" indent="-228384" algn="l" defTabSz="9135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8680" indent="-228384" algn="l" defTabSz="91353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9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445" indent="-228384" algn="l" defTabSz="91353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9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2212" indent="-228384" algn="l" defTabSz="9135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68978" indent="-228384" algn="l" defTabSz="9135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742" indent="-228384" algn="l" defTabSz="9135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508" indent="-228384" algn="l" defTabSz="9135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66" algn="l" defTabSz="9135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33" algn="l" defTabSz="9135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8" algn="l" defTabSz="9135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064" algn="l" defTabSz="9135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28" algn="l" defTabSz="9135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594" algn="l" defTabSz="9135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defTabSz="9135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126" algn="l" defTabSz="9135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E1A719-3B93-A140-9B3F-DFDD7C62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C9EDF-A25B-4840-BAB2-338588CF2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96A1E-DEB8-5346-98DA-2713098D9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EE0C7-0104-1747-A564-C835375DF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57B9-EE7F-EA47-A2F4-D0472E484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0E3D13-F335-6F43-8C06-2719979D9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0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07" tIns="45654" rIns="91307" bIns="456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3087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3087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3087" fontAlgn="base">
              <a:spcBef>
                <a:spcPct val="0"/>
              </a:spcBef>
            </a:pPr>
            <a:fld id="{74C0AA00-3C24-4EAE-AFA5-BEDF54994BD0}" type="slidenum">
              <a:rPr lang="en-US" altLang="en-US" smtClean="0">
                <a:solidFill>
                  <a:srgbClr val="000000"/>
                </a:solidFill>
              </a:rPr>
              <a:pPr defTabSz="913087" fontAlgn="base">
                <a:spcBef>
                  <a:spcPct val="0"/>
                </a:spcBef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8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653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30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696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61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415" indent="-3424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886" indent="-28534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361" indent="-22826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7905" indent="-22826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460" indent="-22826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1003" indent="-2282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7544" indent="-2282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4093" indent="-2282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0630" indent="-2282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8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7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40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83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24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75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17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64" algn="l" defTabSz="456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C58E15C-F634-49E2-8B23-92B73929CF5B}" type="datetime1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2022/07/29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4F86350-5469-4949-A433-51D9226AE1A1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6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transition>
    <p:wipe dir="r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fld id="{057DBE98-86D3-4A7F-8314-7883BA6EF4F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fld id="{057DBE98-86D3-4A7F-8314-7883BA6EF4F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fld id="{057DBE98-86D3-4A7F-8314-7883BA6EF4F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fld id="{057DBE98-86D3-4A7F-8314-7883BA6EF4F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fld id="{057DBE98-86D3-4A7F-8314-7883BA6EF4F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 b="0">
                <a:solidFill>
                  <a:schemeClr val="tx1"/>
                </a:solidFill>
                <a:latin typeface="+mn-lt"/>
                <a:ea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defRPr/>
            </a:pPr>
            <a:fld id="{057DBE98-86D3-4A7F-8314-7883BA6EF4F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9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9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7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67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7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.jpg"/><Relationship Id="rId11" Type="http://schemas.openxmlformats.org/officeDocument/2006/relationships/image" Target="../media/image21.jpeg"/><Relationship Id="rId5" Type="http://schemas.openxmlformats.org/officeDocument/2006/relationships/image" Target="../media/image15.jpg"/><Relationship Id="rId10" Type="http://schemas.openxmlformats.org/officeDocument/2006/relationships/image" Target="../media/image20.jpeg"/><Relationship Id="rId4" Type="http://schemas.microsoft.com/office/2007/relationships/hdphoto" Target="../media/hdphoto1.wdp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Assessing Patient-Reported Outcomes in Clinical Trials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CA" dirty="0"/>
              <a:t>Michael Brundage MD MSc FRCP(C)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CA" dirty="0"/>
              <a:t>New Investigators Course, Kingston 2022</a:t>
            </a:r>
          </a:p>
        </p:txBody>
      </p:sp>
    </p:spTree>
    <p:extLst>
      <p:ext uri="{BB962C8B-B14F-4D97-AF65-F5344CB8AC3E}">
        <p14:creationId xmlns:p14="http://schemas.microsoft.com/office/powerpoint/2010/main" val="683614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844800" y="304800"/>
            <a:ext cx="7823200" cy="357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76085" tIns="38042" rIns="76085" bIns="3804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449" indent="-380449" defTabSz="76087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CA" sz="1700" b="1">
              <a:solidFill>
                <a:srgbClr val="FFFFCC"/>
              </a:solidFill>
              <a:latin typeface="Tahoma" pitchFamily="34" charset="0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93" y="304800"/>
            <a:ext cx="7796724" cy="60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5680269" y="-457200"/>
            <a:ext cx="399020" cy="926764"/>
          </a:xfrm>
          <a:prstGeom prst="star5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085" tIns="38042" rIns="76085" bIns="3804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449" indent="-380449" defTabSz="76087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CA" sz="1700" b="1">
              <a:solidFill>
                <a:srgbClr val="FFFFCC"/>
              </a:solidFill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1066830"/>
            <a:ext cx="829733" cy="933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1935510"/>
            <a:ext cx="829733" cy="933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2804190"/>
            <a:ext cx="829733" cy="933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3672870"/>
            <a:ext cx="829733" cy="93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83" y="4555726"/>
            <a:ext cx="829733" cy="93345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16" y="5410230"/>
            <a:ext cx="829733" cy="9334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28" y="1028730"/>
            <a:ext cx="9477375" cy="1009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1524028" y="2908940"/>
            <a:ext cx="9477375" cy="38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/>
            <a:endParaRPr lang="en-CA"/>
          </a:p>
        </p:txBody>
      </p:sp>
      <p:pic>
        <p:nvPicPr>
          <p:cNvPr id="1026" name="Picture 2" descr="Image result for bal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3236914"/>
            <a:ext cx="5467348" cy="288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91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844800" y="304800"/>
            <a:ext cx="7823200" cy="357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76085" tIns="38042" rIns="76085" bIns="3804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449" indent="-380449" defTabSz="76087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CA" sz="1700" b="1">
              <a:solidFill>
                <a:srgbClr val="FFFFCC"/>
              </a:solidFill>
              <a:latin typeface="Tahoma" pitchFamily="34" charset="0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93" y="304800"/>
            <a:ext cx="7796724" cy="60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5680269" y="-457200"/>
            <a:ext cx="399020" cy="926764"/>
          </a:xfrm>
          <a:prstGeom prst="star5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085" tIns="38042" rIns="76085" bIns="3804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449" indent="-380449" defTabSz="76087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CA" sz="1700" b="1">
              <a:solidFill>
                <a:srgbClr val="FFFFCC"/>
              </a:solidFill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1066830"/>
            <a:ext cx="829733" cy="933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1935510"/>
            <a:ext cx="829733" cy="933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2804190"/>
            <a:ext cx="829733" cy="933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3672870"/>
            <a:ext cx="829733" cy="93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83" y="4555726"/>
            <a:ext cx="829733" cy="93345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16" y="5410230"/>
            <a:ext cx="829733" cy="9334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28" y="1028730"/>
            <a:ext cx="9477375" cy="3577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1524028" y="5489150"/>
            <a:ext cx="9477375" cy="1225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/>
            <a:endParaRPr lang="en-CA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4" y="1066801"/>
            <a:ext cx="3647196" cy="364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9" y="181787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77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844800" y="304800"/>
            <a:ext cx="7823200" cy="357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76085" tIns="38042" rIns="76085" bIns="3804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449" indent="-380449" defTabSz="76087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CA" sz="1700" b="1">
              <a:solidFill>
                <a:srgbClr val="FFFFCC"/>
              </a:solidFill>
              <a:latin typeface="Tahoma" pitchFamily="34" charset="0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93" y="304800"/>
            <a:ext cx="7796724" cy="60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5680269" y="-457200"/>
            <a:ext cx="399020" cy="926764"/>
          </a:xfrm>
          <a:prstGeom prst="star5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085" tIns="38042" rIns="76085" bIns="3804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449" indent="-380449" defTabSz="76087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CA" sz="1700" b="1">
              <a:solidFill>
                <a:srgbClr val="FFFFCC"/>
              </a:solidFill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1066830"/>
            <a:ext cx="829733" cy="933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1935510"/>
            <a:ext cx="829733" cy="933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2804190"/>
            <a:ext cx="829733" cy="933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3672870"/>
            <a:ext cx="829733" cy="93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83" y="4555726"/>
            <a:ext cx="829733" cy="93345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16" y="5410230"/>
            <a:ext cx="829733" cy="9334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28" y="1028730"/>
            <a:ext cx="9477375" cy="1009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1524028" y="1790729"/>
            <a:ext cx="9477375" cy="3619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/>
            <a:endParaRPr lang="en-CA"/>
          </a:p>
        </p:txBody>
      </p:sp>
      <p:pic>
        <p:nvPicPr>
          <p:cNvPr id="2052" name="Picture 4" descr="Image result for bal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405" y="1680211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60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/>
          <p:cNvSpPr/>
          <p:nvPr/>
        </p:nvSpPr>
        <p:spPr bwMode="auto">
          <a:xfrm>
            <a:off x="15680269" y="-457200"/>
            <a:ext cx="399020" cy="926764"/>
          </a:xfrm>
          <a:prstGeom prst="star5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085" tIns="38042" rIns="76085" bIns="3804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449" indent="-380449" defTabSz="76087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CA" sz="1700" b="1">
              <a:solidFill>
                <a:srgbClr val="FFFFCC"/>
              </a:solidFill>
              <a:latin typeface="Tahoma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3"/>
          <a:stretch/>
        </p:blipFill>
        <p:spPr bwMode="auto">
          <a:xfrm>
            <a:off x="1524000" y="421577"/>
            <a:ext cx="5570270" cy="532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124186" y="1623396"/>
            <a:ext cx="3776387" cy="5900168"/>
            <a:chOff x="5605738" y="424036"/>
            <a:chExt cx="3776387" cy="4425126"/>
          </a:xfrm>
        </p:grpSpPr>
        <p:sp>
          <p:nvSpPr>
            <p:cNvPr id="12" name="Rectangle 11"/>
            <p:cNvSpPr/>
            <p:nvPr/>
          </p:nvSpPr>
          <p:spPr>
            <a:xfrm>
              <a:off x="5719152" y="424036"/>
              <a:ext cx="3662973" cy="4425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5738" y="1711914"/>
              <a:ext cx="3441103" cy="234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829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82EAA-74B4-473C-9441-D8BDE3406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5" t="22918" r="26471"/>
          <a:stretch/>
        </p:blipFill>
        <p:spPr>
          <a:xfrm>
            <a:off x="1936376" y="546846"/>
            <a:ext cx="7915836" cy="569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0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CE88852-03E8-48E2-9895-614114212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16641"/>
            <a:ext cx="10972800" cy="827544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267" dirty="0">
                <a:solidFill>
                  <a:srgbClr val="2D2D8A"/>
                </a:solidFill>
              </a:rPr>
              <a:t>Patient-Reported Outcomes (PROs)</a:t>
            </a:r>
          </a:p>
        </p:txBody>
      </p:sp>
      <p:graphicFrame>
        <p:nvGraphicFramePr>
          <p:cNvPr id="25605" name="Rectangle 3">
            <a:extLst>
              <a:ext uri="{FF2B5EF4-FFF2-40B4-BE49-F238E27FC236}">
                <a16:creationId xmlns:a16="http://schemas.microsoft.com/office/drawing/2014/main" id="{55695B1C-A27B-4A13-A8D3-2CC89E1783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245967"/>
          <a:ext cx="10972800" cy="448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04E9AF1-0F5A-4BA4-A16E-39075DB3CA00}"/>
              </a:ext>
            </a:extLst>
          </p:cNvPr>
          <p:cNvSpPr txBox="1"/>
          <p:nvPr/>
        </p:nvSpPr>
        <p:spPr>
          <a:xfrm>
            <a:off x="228600" y="6237973"/>
            <a:ext cx="518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4193"/>
            <a:r>
              <a:rPr lang="en-AU" sz="16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</a:rPr>
              <a:t>https://www.fda.gov/media/77832/download</a:t>
            </a:r>
          </a:p>
        </p:txBody>
      </p:sp>
    </p:spTree>
    <p:extLst>
      <p:ext uri="{BB962C8B-B14F-4D97-AF65-F5344CB8AC3E}">
        <p14:creationId xmlns:p14="http://schemas.microsoft.com/office/powerpoint/2010/main" val="2830654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F82BD0-61E8-4AD1-9328-55FF8BA0CD37}"/>
              </a:ext>
            </a:extLst>
          </p:cNvPr>
          <p:cNvSpPr/>
          <p:nvPr/>
        </p:nvSpPr>
        <p:spPr>
          <a:xfrm>
            <a:off x="3374403" y="3426862"/>
            <a:ext cx="2721597" cy="211902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280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4193"/>
            <a:endParaRPr lang="en-AU" sz="2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2F7897-5D33-4BEA-B479-46D28CA1B59C}"/>
              </a:ext>
            </a:extLst>
          </p:cNvPr>
          <p:cNvSpPr/>
          <p:nvPr/>
        </p:nvSpPr>
        <p:spPr>
          <a:xfrm>
            <a:off x="3374403" y="1306729"/>
            <a:ext cx="2721597" cy="2119028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80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4193"/>
            <a:endParaRPr lang="en-AU" sz="2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37A664-7594-45C1-AE39-67010B462CA6}"/>
              </a:ext>
            </a:extLst>
          </p:cNvPr>
          <p:cNvSpPr/>
          <p:nvPr/>
        </p:nvSpPr>
        <p:spPr>
          <a:xfrm>
            <a:off x="6088992" y="1309973"/>
            <a:ext cx="2721597" cy="2119028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11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4193"/>
            <a:endParaRPr lang="en-AU" sz="2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C133C9-EA5A-4DCA-A796-CB4EB5E358A1}"/>
              </a:ext>
            </a:extLst>
          </p:cNvPr>
          <p:cNvSpPr/>
          <p:nvPr/>
        </p:nvSpPr>
        <p:spPr>
          <a:xfrm>
            <a:off x="6096000" y="3426862"/>
            <a:ext cx="2721597" cy="2119028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80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4193"/>
            <a:endParaRPr lang="en-AU" sz="2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84C2F-1B83-49A6-B1E5-B62D8A06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7828"/>
            <a:ext cx="10972797" cy="666072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2D2D8A"/>
                </a:solidFill>
              </a:rPr>
              <a:t>Types of Clinical Outcomes Assessment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99ADE7-5C8B-4DA8-84DD-842650BB1D6C}"/>
              </a:ext>
            </a:extLst>
          </p:cNvPr>
          <p:cNvSpPr txBox="1"/>
          <p:nvPr/>
        </p:nvSpPr>
        <p:spPr>
          <a:xfrm>
            <a:off x="6642141" y="3993932"/>
            <a:ext cx="18288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04193"/>
            <a:r>
              <a:rPr lang="en-AU" sz="1867" b="1" dirty="0">
                <a:solidFill>
                  <a:prstClr val="black"/>
                </a:solidFill>
                <a:latin typeface="Arial" panose="020B0604020202020204"/>
              </a:rPr>
              <a:t>Clinician-Reported</a:t>
            </a:r>
          </a:p>
          <a:p>
            <a:pPr algn="ctr" defTabSz="1204193"/>
            <a:r>
              <a:rPr lang="en-AU" sz="1867" b="1" dirty="0">
                <a:solidFill>
                  <a:prstClr val="black"/>
                </a:solidFill>
                <a:latin typeface="Arial" panose="020B0604020202020204"/>
              </a:rPr>
              <a:t>(</a:t>
            </a:r>
            <a:r>
              <a:rPr lang="en-AU" sz="1867" b="1" dirty="0" err="1">
                <a:solidFill>
                  <a:prstClr val="black"/>
                </a:solidFill>
                <a:latin typeface="Arial" panose="020B0604020202020204"/>
              </a:rPr>
              <a:t>ClinRO</a:t>
            </a:r>
            <a:r>
              <a:rPr lang="en-AU" sz="1867" b="1" dirty="0">
                <a:solidFill>
                  <a:prstClr val="black"/>
                </a:solidFill>
                <a:latin typeface="Arial" panose="020B0604020202020204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C16479-2361-4EE9-B5C7-B814D1C9A468}"/>
              </a:ext>
            </a:extLst>
          </p:cNvPr>
          <p:cNvSpPr txBox="1"/>
          <p:nvPr/>
        </p:nvSpPr>
        <p:spPr>
          <a:xfrm>
            <a:off x="6535391" y="1831439"/>
            <a:ext cx="18288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67" b="1" dirty="0">
                <a:solidFill>
                  <a:srgbClr val="000000"/>
                </a:solidFill>
                <a:latin typeface="Arial" panose="020B0604020202020204"/>
              </a:rPr>
              <a:t>Patient-Reported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67" b="1" dirty="0">
                <a:solidFill>
                  <a:srgbClr val="000000"/>
                </a:solidFill>
                <a:latin typeface="Arial" panose="020B0604020202020204"/>
              </a:rPr>
              <a:t>(PRO)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AD5D50-77F7-4AC6-91DA-E29E218138D7}"/>
              </a:ext>
            </a:extLst>
          </p:cNvPr>
          <p:cNvSpPr txBox="1"/>
          <p:nvPr/>
        </p:nvSpPr>
        <p:spPr>
          <a:xfrm>
            <a:off x="3714051" y="4010644"/>
            <a:ext cx="18288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67" b="1" dirty="0">
                <a:solidFill>
                  <a:srgbClr val="000000"/>
                </a:solidFill>
                <a:latin typeface="Arial" panose="020B0604020202020204"/>
              </a:rPr>
              <a:t>Observer-Reported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67" b="1" dirty="0">
                <a:solidFill>
                  <a:srgbClr val="000000"/>
                </a:solidFill>
                <a:latin typeface="Arial" panose="020B0604020202020204"/>
              </a:rPr>
              <a:t>(</a:t>
            </a:r>
            <a:r>
              <a:rPr lang="en-US" altLang="en-US" sz="1867" b="1" dirty="0" err="1">
                <a:solidFill>
                  <a:srgbClr val="000000"/>
                </a:solidFill>
                <a:latin typeface="Arial" panose="020B0604020202020204"/>
              </a:rPr>
              <a:t>ObsRO</a:t>
            </a:r>
            <a:r>
              <a:rPr lang="en-US" altLang="en-US" sz="1867" b="1" dirty="0">
                <a:solidFill>
                  <a:srgbClr val="000000"/>
                </a:solidFill>
                <a:latin typeface="Arial" panose="020B0604020202020204"/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A6E39C-2212-45DD-A9CA-9B144FEBED6B}"/>
              </a:ext>
            </a:extLst>
          </p:cNvPr>
          <p:cNvSpPr txBox="1"/>
          <p:nvPr/>
        </p:nvSpPr>
        <p:spPr>
          <a:xfrm>
            <a:off x="3820801" y="1964192"/>
            <a:ext cx="18288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04193"/>
            <a:r>
              <a:rPr lang="en-AU" sz="1867" b="1" dirty="0">
                <a:solidFill>
                  <a:prstClr val="black"/>
                </a:solidFill>
                <a:latin typeface="Arial" panose="020B0604020202020204"/>
              </a:rPr>
              <a:t>Performance</a:t>
            </a:r>
          </a:p>
          <a:p>
            <a:pPr algn="ctr" defTabSz="1204193"/>
            <a:r>
              <a:rPr lang="en-AU" sz="1867" b="1" dirty="0">
                <a:solidFill>
                  <a:prstClr val="black"/>
                </a:solidFill>
                <a:latin typeface="Arial" panose="020B0604020202020204"/>
              </a:rPr>
              <a:t>(</a:t>
            </a:r>
            <a:r>
              <a:rPr lang="en-AU" sz="1867" b="1" dirty="0" err="1">
                <a:solidFill>
                  <a:prstClr val="black"/>
                </a:solidFill>
                <a:latin typeface="Arial" panose="020B0604020202020204"/>
              </a:rPr>
              <a:t>PerfO</a:t>
            </a:r>
            <a:r>
              <a:rPr lang="en-AU" sz="1867" b="1" dirty="0">
                <a:solidFill>
                  <a:prstClr val="black"/>
                </a:solidFill>
                <a:latin typeface="Arial" panose="020B0604020202020204"/>
              </a:rPr>
              <a:t>)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3D8FA7F-84F4-4A9B-9D6E-6C176A6243D2}"/>
              </a:ext>
            </a:extLst>
          </p:cNvPr>
          <p:cNvSpPr/>
          <p:nvPr/>
        </p:nvSpPr>
        <p:spPr>
          <a:xfrm>
            <a:off x="8810590" y="1229795"/>
            <a:ext cx="2946401" cy="1790995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04193"/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Reported directly by patient</a:t>
            </a:r>
          </a:p>
          <a:p>
            <a:pPr defTabSz="1204193"/>
            <a:r>
              <a:rPr lang="en-GB" sz="1600" b="1" dirty="0">
                <a:solidFill>
                  <a:prstClr val="black"/>
                </a:solidFill>
                <a:latin typeface="Arial" panose="020B0604020202020204"/>
              </a:rPr>
              <a:t>Examples: global impression, functional status, well-being, symptoms, health-related quality of life 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802B901-BF3C-488E-A615-83F32621844B}"/>
              </a:ext>
            </a:extLst>
          </p:cNvPr>
          <p:cNvSpPr/>
          <p:nvPr/>
        </p:nvSpPr>
        <p:spPr>
          <a:xfrm>
            <a:off x="194371" y="4037013"/>
            <a:ext cx="3173023" cy="17272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04193">
              <a:tabLst>
                <a:tab pos="2592853" algn="l"/>
              </a:tabLst>
            </a:pPr>
            <a:r>
              <a:rPr lang="en-CA" sz="1600" dirty="0">
                <a:solidFill>
                  <a:prstClr val="black"/>
                </a:solidFill>
                <a:latin typeface="Arial" panose="020B0604020202020204"/>
              </a:rPr>
              <a:t>Reported by someone other than the patient or a health professional </a:t>
            </a:r>
          </a:p>
          <a:p>
            <a:pPr defTabSz="1204193">
              <a:tabLst>
                <a:tab pos="2592853" algn="l"/>
              </a:tabLst>
            </a:pPr>
            <a:r>
              <a:rPr lang="en-CA" sz="1600" b="1" dirty="0">
                <a:solidFill>
                  <a:prstClr val="black"/>
                </a:solidFill>
                <a:latin typeface="Arial" panose="020B0604020202020204"/>
              </a:rPr>
              <a:t>Examples: seizure </a:t>
            </a:r>
            <a:r>
              <a:rPr lang="en-GB" sz="1600" b="1" dirty="0">
                <a:solidFill>
                  <a:prstClr val="black"/>
                </a:solidFill>
                <a:latin typeface="Arial" panose="020B0604020202020204"/>
              </a:rPr>
              <a:t>frequency, surgical scar appearance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2D94FFC-301C-444E-98C2-98C36349D237}"/>
              </a:ext>
            </a:extLst>
          </p:cNvPr>
          <p:cNvSpPr/>
          <p:nvPr/>
        </p:nvSpPr>
        <p:spPr>
          <a:xfrm>
            <a:off x="198041" y="1301780"/>
            <a:ext cx="3169353" cy="17272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04193"/>
            <a:r>
              <a:rPr lang="en-CA" sz="1600" dirty="0">
                <a:solidFill>
                  <a:prstClr val="black"/>
                </a:solidFill>
                <a:latin typeface="Arial" panose="020B0604020202020204"/>
              </a:rPr>
              <a:t>Based on standardized task(s) performed by a patient</a:t>
            </a:r>
            <a:br>
              <a:rPr lang="en-CA" sz="16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-CA" sz="1600" b="1" dirty="0">
                <a:solidFill>
                  <a:prstClr val="black"/>
                </a:solidFill>
                <a:latin typeface="Arial" panose="020B0604020202020204"/>
              </a:rPr>
              <a:t>Examples: </a:t>
            </a:r>
            <a:r>
              <a:rPr lang="en-GB" sz="1600" b="1" dirty="0">
                <a:solidFill>
                  <a:prstClr val="black"/>
                </a:solidFill>
                <a:latin typeface="Arial" panose="020B0604020202020204"/>
              </a:rPr>
              <a:t>treadmill exercise test, cognition, and attention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502BCF4-9B45-4394-84D1-F451E5C36211}"/>
              </a:ext>
            </a:extLst>
          </p:cNvPr>
          <p:cNvSpPr/>
          <p:nvPr/>
        </p:nvSpPr>
        <p:spPr>
          <a:xfrm>
            <a:off x="8824606" y="4037014"/>
            <a:ext cx="2946401" cy="1626585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600" dirty="0">
                <a:solidFill>
                  <a:srgbClr val="000000"/>
                </a:solidFill>
                <a:latin typeface="Arial" panose="020B0604020202020204"/>
              </a:rPr>
              <a:t>Reported by a trained health-care professional </a:t>
            </a: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600" b="1" dirty="0">
                <a:solidFill>
                  <a:srgbClr val="000000"/>
                </a:solidFill>
                <a:latin typeface="Arial" panose="020B0604020202020204"/>
              </a:rPr>
              <a:t>Examples: treatment toxicity, 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/>
              </a:rPr>
              <a:t>disease severity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78D2B-3C76-4EB6-A64B-D62FE7E2337F}"/>
              </a:ext>
            </a:extLst>
          </p:cNvPr>
          <p:cNvSpPr txBox="1"/>
          <p:nvPr/>
        </p:nvSpPr>
        <p:spPr>
          <a:xfrm>
            <a:off x="194372" y="6112961"/>
            <a:ext cx="5992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4193"/>
            <a:r>
              <a:rPr lang="en-AU" sz="16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</a:rPr>
              <a:t>https://www./clinical-outcome-assessment-compendiumfda.gov/drugs/development-resources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940968-53A9-4011-BBA4-14C15246E661}"/>
              </a:ext>
            </a:extLst>
          </p:cNvPr>
          <p:cNvSpPr/>
          <p:nvPr/>
        </p:nvSpPr>
        <p:spPr>
          <a:xfrm>
            <a:off x="5290420" y="2706419"/>
            <a:ext cx="1604152" cy="143096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4193"/>
            <a:endParaRPr lang="en-AU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1AF6BE-6CF9-4EF0-837F-EBABC144DBBF}"/>
              </a:ext>
            </a:extLst>
          </p:cNvPr>
          <p:cNvSpPr txBox="1"/>
          <p:nvPr/>
        </p:nvSpPr>
        <p:spPr>
          <a:xfrm>
            <a:off x="5177769" y="2936557"/>
            <a:ext cx="1850479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04193"/>
            <a:r>
              <a:rPr lang="en-AU" sz="1867" b="1" dirty="0">
                <a:solidFill>
                  <a:prstClr val="black"/>
                </a:solidFill>
                <a:latin typeface="Arial" panose="020B0604020202020204"/>
              </a:rPr>
              <a:t>Clinical Outcomes Assessment</a:t>
            </a:r>
          </a:p>
        </p:txBody>
      </p:sp>
    </p:spTree>
    <p:extLst>
      <p:ext uri="{BB962C8B-B14F-4D97-AF65-F5344CB8AC3E}">
        <p14:creationId xmlns:p14="http://schemas.microsoft.com/office/powerpoint/2010/main" val="588335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8862" y="1676400"/>
            <a:ext cx="1806129" cy="1554268"/>
          </a:xfrm>
          <a:prstGeom prst="rect">
            <a:avLst/>
          </a:prstGeom>
          <a:noFill/>
        </p:spPr>
        <p:txBody>
          <a:bodyPr wrap="none" lIns="76085" tIns="38042" rIns="76085" bIns="3804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42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60</a:t>
            </a:r>
          </a:p>
        </p:txBody>
      </p:sp>
      <p:sp>
        <p:nvSpPr>
          <p:cNvPr id="6" name="Rectangle 5"/>
          <p:cNvSpPr/>
          <p:nvPr/>
        </p:nvSpPr>
        <p:spPr>
          <a:xfrm>
            <a:off x="7453683" y="1676400"/>
            <a:ext cx="1806129" cy="1554268"/>
          </a:xfrm>
          <a:prstGeom prst="rect">
            <a:avLst/>
          </a:prstGeom>
          <a:noFill/>
        </p:spPr>
        <p:txBody>
          <a:bodyPr wrap="none" lIns="76085" tIns="38042" rIns="76085" bIns="3804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42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40125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8862" y="1676400"/>
            <a:ext cx="1806129" cy="1554268"/>
          </a:xfrm>
          <a:prstGeom prst="rect">
            <a:avLst/>
          </a:prstGeom>
          <a:noFill/>
        </p:spPr>
        <p:txBody>
          <a:bodyPr wrap="none" lIns="76085" tIns="38042" rIns="76085" bIns="3804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42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60</a:t>
            </a: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7" y="1091610"/>
            <a:ext cx="4060084" cy="326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8065" y="4558605"/>
            <a:ext cx="4373371" cy="1492712"/>
          </a:xfrm>
          <a:prstGeom prst="rect">
            <a:avLst/>
          </a:prstGeom>
          <a:noFill/>
        </p:spPr>
        <p:txBody>
          <a:bodyPr wrap="none" lIns="76085" tIns="38042" rIns="76085" bIns="38042" rtlCol="0">
            <a:spAutoFit/>
          </a:bodyPr>
          <a:lstStyle/>
          <a:p>
            <a:pPr marL="285340" indent="-285340">
              <a:buFont typeface="Arial" panose="020B0604020202020204" pitchFamily="34" charset="0"/>
              <a:buChar char="•"/>
            </a:pPr>
            <a:r>
              <a:rPr lang="en-US" sz="2300" dirty="0"/>
              <a:t>Indicator of patient status</a:t>
            </a:r>
          </a:p>
          <a:p>
            <a:pPr marL="285340" indent="-285340">
              <a:buFont typeface="Arial" panose="020B0604020202020204" pitchFamily="34" charset="0"/>
              <a:buChar char="•"/>
            </a:pPr>
            <a:r>
              <a:rPr lang="en-US" sz="2300" dirty="0"/>
              <a:t>Measurement method is familiar</a:t>
            </a:r>
          </a:p>
          <a:p>
            <a:pPr marL="285340" indent="-285340">
              <a:buFont typeface="Arial" panose="020B0604020202020204" pitchFamily="34" charset="0"/>
              <a:buChar char="•"/>
            </a:pPr>
            <a:r>
              <a:rPr lang="en-US" sz="2300" dirty="0"/>
              <a:t>Measurement scale is familiar</a:t>
            </a:r>
          </a:p>
          <a:p>
            <a:pPr marL="285340" indent="-285340">
              <a:buFont typeface="Arial" panose="020B0604020202020204" pitchFamily="34" charset="0"/>
              <a:buChar char="•"/>
            </a:pPr>
            <a:r>
              <a:rPr lang="en-US" sz="2300" dirty="0"/>
              <a:t>Clinical interpretation is familiar</a:t>
            </a:r>
            <a:endParaRPr lang="en-CA" sz="2300" dirty="0"/>
          </a:p>
        </p:txBody>
      </p:sp>
    </p:spTree>
    <p:extLst>
      <p:ext uri="{BB962C8B-B14F-4D97-AF65-F5344CB8AC3E}">
        <p14:creationId xmlns:p14="http://schemas.microsoft.com/office/powerpoint/2010/main" val="133029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78"/>
            <a:ext cx="6743140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453683" y="1676400"/>
            <a:ext cx="1806129" cy="1554268"/>
          </a:xfrm>
          <a:prstGeom prst="rect">
            <a:avLst/>
          </a:prstGeom>
          <a:noFill/>
        </p:spPr>
        <p:txBody>
          <a:bodyPr wrap="none" lIns="76085" tIns="38042" rIns="76085" bIns="3804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42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60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1" y="4889717"/>
            <a:ext cx="4886332" cy="149271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lIns="76085" tIns="38042" rIns="76085" bIns="38042" rtlCol="0">
            <a:spAutoFit/>
          </a:bodyPr>
          <a:lstStyle/>
          <a:p>
            <a:pPr marL="285340" indent="-285340">
              <a:buFont typeface="Arial" panose="020B0604020202020204" pitchFamily="34" charset="0"/>
              <a:buChar char="•"/>
            </a:pPr>
            <a:r>
              <a:rPr lang="en-US" sz="2300" dirty="0"/>
              <a:t>Indicator of patient status</a:t>
            </a:r>
          </a:p>
          <a:p>
            <a:pPr marL="285340" indent="-285340">
              <a:buFont typeface="Arial" panose="020B0604020202020204" pitchFamily="34" charset="0"/>
              <a:buChar char="•"/>
            </a:pPr>
            <a:r>
              <a:rPr lang="en-US" sz="2300" dirty="0"/>
              <a:t>Measurement method is less familiar</a:t>
            </a:r>
          </a:p>
          <a:p>
            <a:pPr marL="285340" indent="-285340">
              <a:buFont typeface="Arial" panose="020B0604020202020204" pitchFamily="34" charset="0"/>
              <a:buChar char="•"/>
            </a:pPr>
            <a:r>
              <a:rPr lang="en-US" sz="2300" dirty="0"/>
              <a:t>Measurement scale is less familiar</a:t>
            </a:r>
          </a:p>
          <a:p>
            <a:pPr marL="285340" indent="-285340">
              <a:buFont typeface="Arial" panose="020B0604020202020204" pitchFamily="34" charset="0"/>
              <a:buChar char="•"/>
            </a:pPr>
            <a:r>
              <a:rPr lang="en-US" sz="2300" dirty="0"/>
              <a:t>Clinical interpretation challenging</a:t>
            </a:r>
            <a:endParaRPr lang="en-CA" sz="2300" dirty="0"/>
          </a:p>
        </p:txBody>
      </p:sp>
    </p:spTree>
    <p:extLst>
      <p:ext uri="{BB962C8B-B14F-4D97-AF65-F5344CB8AC3E}">
        <p14:creationId xmlns:p14="http://schemas.microsoft.com/office/powerpoint/2010/main" val="319614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6E666-F052-444F-B743-E6BCF2166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8307D-2AFF-47D8-85EF-D2932BBD8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PROTEUS Consortium is funded by an unrestricted project grant from Pfizer Medical (Co-PI)</a:t>
            </a:r>
          </a:p>
        </p:txBody>
      </p:sp>
    </p:spTree>
    <p:extLst>
      <p:ext uri="{BB962C8B-B14F-4D97-AF65-F5344CB8AC3E}">
        <p14:creationId xmlns:p14="http://schemas.microsoft.com/office/powerpoint/2010/main" val="415511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Challenges to Clinicians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525963"/>
          </a:xfrm>
        </p:spPr>
        <p:txBody>
          <a:bodyPr/>
          <a:lstStyle/>
          <a:p>
            <a:r>
              <a:rPr lang="en-US" dirty="0"/>
              <a:t>Variation in PRO instruments</a:t>
            </a:r>
          </a:p>
          <a:p>
            <a:pPr lvl="1"/>
            <a:r>
              <a:rPr lang="en-US" dirty="0"/>
              <a:t>Over 800 listed in PROQOLID database (http://proqolid.org/)</a:t>
            </a:r>
          </a:p>
          <a:p>
            <a:r>
              <a:rPr lang="en-US" dirty="0"/>
              <a:t>Variation in scoring</a:t>
            </a:r>
          </a:p>
          <a:p>
            <a:pPr lvl="1"/>
            <a:r>
              <a:rPr lang="en-US" dirty="0"/>
              <a:t>Higher scores may be better or worse</a:t>
            </a:r>
          </a:p>
          <a:p>
            <a:r>
              <a:rPr lang="en-US" dirty="0"/>
              <a:t>Variation in scaling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, 0-100 vs. normed to 50</a:t>
            </a:r>
          </a:p>
          <a:p>
            <a:r>
              <a:rPr lang="en-US" dirty="0"/>
              <a:t>Variation in presentation</a:t>
            </a:r>
          </a:p>
          <a:p>
            <a:pPr lvl="1"/>
            <a:r>
              <a:rPr lang="en-US" dirty="0"/>
              <a:t>E.g., mean scores vs. responders</a:t>
            </a:r>
          </a:p>
          <a:p>
            <a:pPr lvl="1"/>
            <a:r>
              <a:rPr lang="en-US" dirty="0"/>
              <a:t>E.g., graphic vs. tabular</a:t>
            </a:r>
          </a:p>
        </p:txBody>
      </p:sp>
    </p:spTree>
    <p:extLst>
      <p:ext uri="{BB962C8B-B14F-4D97-AF65-F5344CB8AC3E}">
        <p14:creationId xmlns:p14="http://schemas.microsoft.com/office/powerpoint/2010/main" val="41709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861E79-A58F-AB40-8654-6CB6B2B2B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7800"/>
            <a:ext cx="10972800" cy="1219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D2D8A"/>
                </a:solidFill>
              </a:rPr>
              <a:t>How are Patient Perceptions ‘Measured’? i.e. Turned Into Valid and Reliable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6322B-3935-A949-8C37-8D4F18654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1800"/>
            <a:ext cx="10972800" cy="4470400"/>
          </a:xfrm>
        </p:spPr>
        <p:txBody>
          <a:bodyPr>
            <a:normAutofit fontScale="85000" lnSpcReduction="20000"/>
          </a:bodyPr>
          <a:lstStyle/>
          <a:p>
            <a:pPr marL="719982" indent="-479988" algn="l">
              <a:lnSpc>
                <a:spcPct val="120000"/>
              </a:lnSpc>
              <a:spcBef>
                <a:spcPts val="800"/>
              </a:spcBef>
            </a:pPr>
            <a:r>
              <a:rPr lang="en-GB" sz="3200" dirty="0"/>
              <a:t>Standardization is the key!</a:t>
            </a:r>
          </a:p>
          <a:p>
            <a:pPr marL="697183" indent="-457189" algn="l">
              <a:lnSpc>
                <a:spcPct val="120000"/>
              </a:lnSpc>
              <a:spcBef>
                <a:spcPts val="800"/>
              </a:spcBef>
              <a:buClr>
                <a:srgbClr val="2D2D8A"/>
              </a:buClr>
              <a:buFont typeface="Arial" panose="020B0604020202020204" pitchFamily="34" charset="0"/>
              <a:buChar char="•"/>
            </a:pPr>
            <a:r>
              <a:rPr lang="en-GB" sz="3200" dirty="0"/>
              <a:t>Ask a standard set of questions </a:t>
            </a:r>
          </a:p>
          <a:p>
            <a:pPr marL="697183" indent="-457189" algn="l">
              <a:lnSpc>
                <a:spcPct val="120000"/>
              </a:lnSpc>
              <a:spcBef>
                <a:spcPts val="800"/>
              </a:spcBef>
              <a:buClr>
                <a:srgbClr val="2D2D8A"/>
              </a:buClr>
              <a:buFont typeface="Arial" panose="020B0604020202020204" pitchFamily="34" charset="0"/>
              <a:buChar char="•"/>
            </a:pPr>
            <a:r>
              <a:rPr lang="en-GB" sz="3200" dirty="0"/>
              <a:t>Provide a standard set of response options</a:t>
            </a:r>
          </a:p>
          <a:p>
            <a:pPr marL="697183" indent="-457189" algn="l">
              <a:lnSpc>
                <a:spcPct val="120000"/>
              </a:lnSpc>
              <a:spcBef>
                <a:spcPts val="800"/>
              </a:spcBef>
              <a:buClr>
                <a:srgbClr val="2D2D8A"/>
              </a:buClr>
              <a:buFont typeface="Arial" panose="020B0604020202020204" pitchFamily="34" charset="0"/>
              <a:buChar char="•"/>
            </a:pPr>
            <a:r>
              <a:rPr lang="en-GB" sz="3200" dirty="0"/>
              <a:t>Allocate numbers to those response options in a standard way</a:t>
            </a:r>
          </a:p>
          <a:p>
            <a:pPr marL="697183" indent="-457189" algn="l">
              <a:lnSpc>
                <a:spcPct val="120000"/>
              </a:lnSpc>
              <a:spcBef>
                <a:spcPts val="800"/>
              </a:spcBef>
              <a:buClr>
                <a:srgbClr val="2D2D8A"/>
              </a:buClr>
              <a:buFont typeface="Arial" panose="020B0604020202020204" pitchFamily="34" charset="0"/>
              <a:buChar char="•"/>
            </a:pPr>
            <a:r>
              <a:rPr lang="en-GB" sz="3200" dirty="0"/>
              <a:t>Use a standard analysis and reporting algorithm</a:t>
            </a:r>
          </a:p>
          <a:p>
            <a:pPr marL="697183" indent="-457189" algn="l">
              <a:lnSpc>
                <a:spcPct val="120000"/>
              </a:lnSpc>
              <a:spcBef>
                <a:spcPts val="800"/>
              </a:spcBef>
              <a:buClr>
                <a:srgbClr val="2D2D8A"/>
              </a:buClr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697183" indent="-457189" algn="l">
              <a:lnSpc>
                <a:spcPct val="120000"/>
              </a:lnSpc>
              <a:spcBef>
                <a:spcPts val="800"/>
              </a:spcBef>
              <a:buClr>
                <a:srgbClr val="2D2D8A"/>
              </a:buClr>
              <a:buFont typeface="Arial" panose="020B0604020202020204" pitchFamily="34" charset="0"/>
              <a:buChar char="•"/>
            </a:pPr>
            <a:r>
              <a:rPr lang="en-GB" sz="3200" dirty="0"/>
              <a:t>Great care must the taken in developing the questions, response options, and scoring algorithms during the development of PRO questionnaires (also called ‘tools’ and ‘measures’) 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GB" sz="2667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51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06" r="40625" b="9677"/>
          <a:stretch>
            <a:fillRect/>
          </a:stretch>
        </p:blipFill>
        <p:spPr bwMode="auto">
          <a:xfrm>
            <a:off x="1612900" y="533400"/>
            <a:ext cx="443388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25954" name="Group 3"/>
          <p:cNvGrpSpPr>
            <a:grpSpLocks/>
          </p:cNvGrpSpPr>
          <p:nvPr/>
        </p:nvGrpSpPr>
        <p:grpSpPr bwMode="auto">
          <a:xfrm>
            <a:off x="2946400" y="981075"/>
            <a:ext cx="7721600" cy="2752726"/>
            <a:chOff x="1008" y="528"/>
            <a:chExt cx="5472" cy="1734"/>
          </a:xfrm>
        </p:grpSpPr>
        <p:sp>
          <p:nvSpPr>
            <p:cNvPr id="331780" name="Text Box 4"/>
            <p:cNvSpPr txBox="1">
              <a:spLocks noChangeArrowheads="1"/>
            </p:cNvSpPr>
            <p:nvPr/>
          </p:nvSpPr>
          <p:spPr bwMode="auto">
            <a:xfrm>
              <a:off x="3360" y="528"/>
              <a:ext cx="3120" cy="1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75000"/>
                </a:spcAft>
                <a:defRPr sz="20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75000"/>
                </a:spcAft>
                <a:defRPr sz="20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75000"/>
                </a:spcAft>
                <a:defRPr sz="20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75000"/>
                </a:spcAft>
                <a:defRPr sz="20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3087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CA" altLang="en-US" sz="1600">
                  <a:solidFill>
                    <a:srgbClr val="FFFFCC"/>
                  </a:solidFill>
                  <a:latin typeface="Tahoma" pitchFamily="34" charset="0"/>
                </a:rPr>
                <a:t>Do you have any trouble doing strenuous activities like carrying a heavy shopping…</a:t>
              </a:r>
            </a:p>
            <a:p>
              <a:pPr defTabSz="913087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lang="en-CA" altLang="en-US" sz="1600">
                <a:solidFill>
                  <a:srgbClr val="FFFFCC"/>
                </a:solidFill>
                <a:latin typeface="Tahoma" pitchFamily="34" charset="0"/>
              </a:endParaRPr>
            </a:p>
            <a:p>
              <a:pPr defTabSz="913087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CA" altLang="en-US" sz="1600">
                  <a:solidFill>
                    <a:srgbClr val="FFFFCC"/>
                  </a:solidFill>
                  <a:latin typeface="Tahoma" pitchFamily="34" charset="0"/>
                </a:rPr>
                <a:t>Do you have any trouble taking a long walk</a:t>
              </a:r>
            </a:p>
            <a:p>
              <a:pPr defTabSz="913087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lang="en-CA" altLang="en-US" sz="1600">
                <a:solidFill>
                  <a:srgbClr val="FFFFCC"/>
                </a:solidFill>
                <a:latin typeface="Tahoma" pitchFamily="34" charset="0"/>
              </a:endParaRPr>
            </a:p>
            <a:p>
              <a:pPr defTabSz="913087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CA" altLang="en-US" sz="1600">
                  <a:solidFill>
                    <a:srgbClr val="FFFFCC"/>
                  </a:solidFill>
                  <a:latin typeface="Tahoma" pitchFamily="34" charset="0"/>
                </a:rPr>
                <a:t>Do you have to stay in bed or a chair for most of the day</a:t>
              </a:r>
            </a:p>
          </p:txBody>
        </p:sp>
        <p:sp>
          <p:nvSpPr>
            <p:cNvPr id="331781" name="Line 5"/>
            <p:cNvSpPr>
              <a:spLocks noChangeShapeType="1"/>
            </p:cNvSpPr>
            <p:nvPr/>
          </p:nvSpPr>
          <p:spPr bwMode="auto">
            <a:xfrm flipH="1">
              <a:off x="1008" y="960"/>
              <a:ext cx="336" cy="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3087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941847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06" r="40625" b="9677"/>
          <a:stretch>
            <a:fillRect/>
          </a:stretch>
        </p:blipFill>
        <p:spPr bwMode="auto">
          <a:xfrm>
            <a:off x="1612900" y="533400"/>
            <a:ext cx="443388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26978" name="Group 3"/>
          <p:cNvGrpSpPr>
            <a:grpSpLocks/>
          </p:cNvGrpSpPr>
          <p:nvPr/>
        </p:nvGrpSpPr>
        <p:grpSpPr bwMode="auto">
          <a:xfrm>
            <a:off x="3014663" y="1447801"/>
            <a:ext cx="7721600" cy="1857376"/>
            <a:chOff x="1056" y="912"/>
            <a:chExt cx="5472" cy="1170"/>
          </a:xfrm>
        </p:grpSpPr>
        <p:sp>
          <p:nvSpPr>
            <p:cNvPr id="332804" name="Text Box 4"/>
            <p:cNvSpPr txBox="1">
              <a:spLocks noChangeArrowheads="1"/>
            </p:cNvSpPr>
            <p:nvPr/>
          </p:nvSpPr>
          <p:spPr bwMode="auto">
            <a:xfrm>
              <a:off x="3312" y="912"/>
              <a:ext cx="3216" cy="1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3087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CA" sz="1600" b="1">
                  <a:solidFill>
                    <a:srgbClr val="FFFFCC"/>
                  </a:solidFill>
                  <a:latin typeface="Tahoma" charset="0"/>
                </a:rPr>
                <a:t>Do you have any trouble concentrating on things, like reading a newspaper or watching television?</a:t>
              </a:r>
            </a:p>
            <a:p>
              <a:pPr defTabSz="913087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en-CA" sz="1600" b="1">
                <a:solidFill>
                  <a:srgbClr val="FFFFCC"/>
                </a:solidFill>
                <a:latin typeface="Tahoma" charset="0"/>
              </a:endParaRPr>
            </a:p>
            <a:p>
              <a:pPr defTabSz="913087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CA" sz="1600" b="1">
                  <a:solidFill>
                    <a:srgbClr val="FFFFCC"/>
                  </a:solidFill>
                  <a:latin typeface="Tahoma" charset="0"/>
                </a:rPr>
                <a:t>Have you had difficulty remembering things? </a:t>
              </a:r>
            </a:p>
          </p:txBody>
        </p:sp>
        <p:sp>
          <p:nvSpPr>
            <p:cNvPr id="332805" name="Line 5"/>
            <p:cNvSpPr>
              <a:spLocks noChangeShapeType="1"/>
            </p:cNvSpPr>
            <p:nvPr/>
          </p:nvSpPr>
          <p:spPr bwMode="auto">
            <a:xfrm flipH="1">
              <a:off x="1056" y="1344"/>
              <a:ext cx="336" cy="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3087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409640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06" r="40625" b="9677"/>
          <a:stretch>
            <a:fillRect/>
          </a:stretch>
        </p:blipFill>
        <p:spPr bwMode="auto">
          <a:xfrm>
            <a:off x="1612900" y="533400"/>
            <a:ext cx="443388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3827" name="Text Box 3"/>
          <p:cNvSpPr txBox="1">
            <a:spLocks noChangeArrowheads="1"/>
          </p:cNvSpPr>
          <p:nvPr/>
        </p:nvSpPr>
        <p:spPr bwMode="auto">
          <a:xfrm>
            <a:off x="6197600" y="1651028"/>
            <a:ext cx="4470400" cy="248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7" tIns="45654" rIns="91307" bIns="45654">
            <a:spAutoFit/>
          </a:bodyPr>
          <a:lstStyle/>
          <a:p>
            <a:pPr defTabSz="91308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CA" sz="1600" b="1">
                <a:solidFill>
                  <a:srgbClr val="FFFFCC"/>
                </a:solidFill>
                <a:latin typeface="Tahoma" charset="0"/>
              </a:rPr>
              <a:t>Has your physical condition or medical treatments interfered with your family life? </a:t>
            </a:r>
          </a:p>
          <a:p>
            <a:pPr defTabSz="91308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CA" sz="1600" b="1">
              <a:solidFill>
                <a:srgbClr val="FFFFCC"/>
              </a:solidFill>
              <a:latin typeface="Tahoma" charset="0"/>
            </a:endParaRPr>
          </a:p>
          <a:p>
            <a:pPr defTabSz="91308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CA" sz="1600" b="1">
                <a:solidFill>
                  <a:srgbClr val="FFFFCC"/>
                </a:solidFill>
                <a:latin typeface="Tahoma" charset="0"/>
              </a:rPr>
              <a:t>Has your physical condition or medical treatments interfered with your social activities?  </a:t>
            </a:r>
          </a:p>
          <a:p>
            <a:pPr defTabSz="91308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CA" sz="1600" b="1">
              <a:solidFill>
                <a:srgbClr val="FFFFCC"/>
              </a:solidFill>
              <a:latin typeface="Tahoma" charset="0"/>
            </a:endParaRPr>
          </a:p>
        </p:txBody>
      </p:sp>
      <p:sp>
        <p:nvSpPr>
          <p:cNvPr id="333828" name="Line 4"/>
          <p:cNvSpPr>
            <a:spLocks noChangeShapeType="1"/>
          </p:cNvSpPr>
          <p:nvPr/>
        </p:nvSpPr>
        <p:spPr bwMode="auto">
          <a:xfrm flipH="1">
            <a:off x="3081339" y="2667000"/>
            <a:ext cx="474662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7" tIns="45654" rIns="91307" bIns="45654" anchor="ctr">
            <a:spAutoFit/>
          </a:bodyPr>
          <a:lstStyle/>
          <a:p>
            <a:pPr defTabSz="913087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51671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ChangeArrowheads="1"/>
          </p:cNvSpPr>
          <p:nvPr/>
        </p:nvSpPr>
        <p:spPr bwMode="auto">
          <a:xfrm>
            <a:off x="2743201" y="838200"/>
            <a:ext cx="7620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942" tIns="45971" rIns="91942" bIns="45971"/>
          <a:lstStyle/>
          <a:p>
            <a:pPr marL="342415" indent="-342415" defTabSz="913087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>
                <a:solidFill>
                  <a:srgbClr val="FFFF99"/>
                </a:solidFill>
                <a:latin typeface="Arial" charset="0"/>
              </a:rPr>
              <a:t>EORTC QLQ-C30+3 Instrument</a:t>
            </a:r>
          </a:p>
          <a:p>
            <a:pPr marL="342415" indent="-342415" defTabSz="913087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>
                <a:solidFill>
                  <a:srgbClr val="FFFF99"/>
                </a:solidFill>
                <a:latin typeface="Arial" charset="0"/>
              </a:rPr>
              <a:t>Domain: Global quality of life</a:t>
            </a:r>
          </a:p>
          <a:p>
            <a:pPr marL="342415" indent="-342415" defTabSz="91308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2201875" y="2971805"/>
            <a:ext cx="7870797" cy="120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7" tIns="45654" rIns="91307" bIns="45654">
            <a:spAutoFit/>
          </a:bodyPr>
          <a:lstStyle>
            <a:lvl1pPr marL="457200" indent="-4572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3087" eaLnBrk="0" fontAlgn="base" hangingPunct="0">
              <a:spcBef>
                <a:spcPct val="0"/>
              </a:spcBef>
              <a:defRPr/>
            </a:pPr>
            <a:r>
              <a:rPr lang="en-US">
                <a:solidFill>
                  <a:srgbClr val="FFFF99"/>
                </a:solidFill>
              </a:rPr>
              <a:t>How would you rate your overall health during the past week?</a:t>
            </a:r>
          </a:p>
          <a:p>
            <a:pPr defTabSz="913087" eaLnBrk="0" fontAlgn="base" hangingPunct="0">
              <a:spcBef>
                <a:spcPct val="0"/>
              </a:spcBef>
              <a:defRPr/>
            </a:pPr>
            <a:r>
              <a:rPr lang="en-US">
                <a:solidFill>
                  <a:srgbClr val="FFFF99"/>
                </a:solidFill>
              </a:rPr>
              <a:t>1		2	3	4	5	6	7</a:t>
            </a:r>
          </a:p>
          <a:p>
            <a:pPr defTabSz="913087" eaLnBrk="0" fontAlgn="base" hangingPunct="0">
              <a:spcBef>
                <a:spcPct val="0"/>
              </a:spcBef>
              <a:buFontTx/>
              <a:buAutoNum type="arabicPlain"/>
              <a:defRPr/>
            </a:pPr>
            <a:endParaRPr lang="en-US">
              <a:solidFill>
                <a:srgbClr val="FFFF99"/>
              </a:solidFill>
            </a:endParaRPr>
          </a:p>
        </p:txBody>
      </p:sp>
      <p:sp>
        <p:nvSpPr>
          <p:cNvPr id="351236" name="Text Box 4"/>
          <p:cNvSpPr txBox="1">
            <a:spLocks noChangeArrowheads="1"/>
          </p:cNvSpPr>
          <p:nvPr/>
        </p:nvSpPr>
        <p:spPr bwMode="auto">
          <a:xfrm>
            <a:off x="2141538" y="3844927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7" tIns="45654" rIns="91307" bIns="45654">
            <a:spAutoFit/>
          </a:bodyPr>
          <a:lstStyle/>
          <a:p>
            <a:pPr defTabSz="913087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FFFF99"/>
                </a:solidFill>
              </a:rPr>
              <a:t>Very poor</a:t>
            </a:r>
          </a:p>
        </p:txBody>
      </p:sp>
      <p:sp>
        <p:nvSpPr>
          <p:cNvPr id="351237" name="Text Box 5"/>
          <p:cNvSpPr txBox="1">
            <a:spLocks noChangeArrowheads="1"/>
          </p:cNvSpPr>
          <p:nvPr/>
        </p:nvSpPr>
        <p:spPr bwMode="auto">
          <a:xfrm>
            <a:off x="7399338" y="3844927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7" tIns="45654" rIns="91307" bIns="45654">
            <a:spAutoFit/>
          </a:bodyPr>
          <a:lstStyle/>
          <a:p>
            <a:pPr defTabSz="913087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FFFF99"/>
                </a:solidFill>
              </a:rPr>
              <a:t>Excellent</a:t>
            </a:r>
          </a:p>
        </p:txBody>
      </p:sp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2201877" y="4454531"/>
            <a:ext cx="8792523" cy="120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7" tIns="45654" rIns="91307" bIns="45654">
            <a:spAutoFit/>
          </a:bodyPr>
          <a:lstStyle>
            <a:lvl1pPr marL="457200" indent="-4572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3087" eaLnBrk="0" fontAlgn="base" hangingPunct="0">
              <a:spcBef>
                <a:spcPct val="0"/>
              </a:spcBef>
              <a:defRPr/>
            </a:pPr>
            <a:r>
              <a:rPr lang="en-US">
                <a:solidFill>
                  <a:srgbClr val="FFFF99"/>
                </a:solidFill>
              </a:rPr>
              <a:t>How would you rate your overall quality of life during the past week?</a:t>
            </a:r>
          </a:p>
          <a:p>
            <a:pPr defTabSz="913087" eaLnBrk="0" fontAlgn="base" hangingPunct="0">
              <a:spcBef>
                <a:spcPct val="0"/>
              </a:spcBef>
              <a:defRPr/>
            </a:pPr>
            <a:r>
              <a:rPr lang="en-US">
                <a:solidFill>
                  <a:srgbClr val="FFFF99"/>
                </a:solidFill>
              </a:rPr>
              <a:t>1		2	3	4	5	6	7</a:t>
            </a:r>
          </a:p>
          <a:p>
            <a:pPr defTabSz="913087" eaLnBrk="0" fontAlgn="base" hangingPunct="0">
              <a:spcBef>
                <a:spcPct val="0"/>
              </a:spcBef>
              <a:buFontTx/>
              <a:buAutoNum type="arabicPlain"/>
              <a:defRPr/>
            </a:pPr>
            <a:endParaRPr lang="en-US">
              <a:solidFill>
                <a:srgbClr val="FFFF99"/>
              </a:solidFill>
            </a:endParaRPr>
          </a:p>
        </p:txBody>
      </p:sp>
      <p:sp>
        <p:nvSpPr>
          <p:cNvPr id="351239" name="Text Box 7"/>
          <p:cNvSpPr txBox="1">
            <a:spLocks noChangeArrowheads="1"/>
          </p:cNvSpPr>
          <p:nvPr/>
        </p:nvSpPr>
        <p:spPr bwMode="auto">
          <a:xfrm>
            <a:off x="2141538" y="532765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7" tIns="45654" rIns="91307" bIns="45654">
            <a:spAutoFit/>
          </a:bodyPr>
          <a:lstStyle/>
          <a:p>
            <a:pPr defTabSz="913087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FFFF99"/>
                </a:solidFill>
              </a:rPr>
              <a:t>Very poor</a:t>
            </a:r>
          </a:p>
        </p:txBody>
      </p:sp>
      <p:sp>
        <p:nvSpPr>
          <p:cNvPr id="351240" name="Text Box 8"/>
          <p:cNvSpPr txBox="1">
            <a:spLocks noChangeArrowheads="1"/>
          </p:cNvSpPr>
          <p:nvPr/>
        </p:nvSpPr>
        <p:spPr bwMode="auto">
          <a:xfrm>
            <a:off x="7399338" y="532765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7" tIns="45654" rIns="91307" bIns="45654">
            <a:spAutoFit/>
          </a:bodyPr>
          <a:lstStyle/>
          <a:p>
            <a:pPr defTabSz="913087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FFFF99"/>
                </a:solidFill>
              </a:rPr>
              <a:t>Excellent</a:t>
            </a:r>
          </a:p>
        </p:txBody>
      </p:sp>
    </p:spTree>
    <p:extLst>
      <p:ext uri="{BB962C8B-B14F-4D97-AF65-F5344CB8AC3E}">
        <p14:creationId xmlns:p14="http://schemas.microsoft.com/office/powerpoint/2010/main" val="1158552538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475" y="1590675"/>
            <a:ext cx="9144000" cy="3200400"/>
          </a:xfrm>
          <a:prstGeom prst="rect">
            <a:avLst/>
          </a:prstGeom>
          <a:solidFill>
            <a:srgbClr val="72BFC5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8934450" y="2286000"/>
            <a:ext cx="285750" cy="381000"/>
          </a:xfrm>
          <a:prstGeom prst="ellipse">
            <a:avLst/>
          </a:prstGeom>
          <a:noFill/>
          <a:ln w="254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7" tIns="45654" rIns="91307" bIns="4565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7315200" y="4038601"/>
            <a:ext cx="285750" cy="381000"/>
          </a:xfrm>
          <a:prstGeom prst="ellipse">
            <a:avLst/>
          </a:prstGeom>
          <a:noFill/>
          <a:ln w="254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7" tIns="45654" rIns="91307" bIns="4565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8153400" y="3581401"/>
            <a:ext cx="285750" cy="381000"/>
          </a:xfrm>
          <a:prstGeom prst="ellipse">
            <a:avLst/>
          </a:prstGeom>
          <a:noFill/>
          <a:ln w="254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7" tIns="45654" rIns="91307" bIns="4565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934450" y="2743200"/>
            <a:ext cx="285750" cy="381000"/>
          </a:xfrm>
          <a:prstGeom prst="ellipse">
            <a:avLst/>
          </a:prstGeom>
          <a:noFill/>
          <a:ln w="254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7" tIns="45654" rIns="91307" bIns="4565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8153400" y="3124201"/>
            <a:ext cx="285750" cy="381000"/>
          </a:xfrm>
          <a:prstGeom prst="ellipse">
            <a:avLst/>
          </a:prstGeom>
          <a:noFill/>
          <a:ln w="254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7" tIns="45654" rIns="91307" bIns="4565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2952750" y="5108579"/>
            <a:ext cx="64008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7" tIns="45654" rIns="91307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Raw Score (Mean of Component Items)= (3+3+2+2+1)/5=2.2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[1-(2.2-1)/3]*100=</a:t>
            </a:r>
            <a:endParaRPr lang="en-US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618008" y="5710886"/>
            <a:ext cx="9066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7" tIns="45654" rIns="91307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60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152650" y="136555"/>
            <a:ext cx="7886700" cy="1325563"/>
          </a:xfrm>
          <a:prstGeom prst="rect">
            <a:avLst/>
          </a:prstGeom>
        </p:spPr>
        <p:txBody>
          <a:bodyPr lIns="91307" tIns="45654" rIns="91307" bIns="4565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3087">
              <a:defRPr/>
            </a:pPr>
            <a:r>
              <a:rPr lang="en-US" sz="3600" b="1" kern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Example: </a:t>
            </a:r>
            <a:br>
              <a:rPr lang="en-US" sz="3600" b="1" kern="0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3600" b="1" kern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Physical Function Measure</a:t>
            </a:r>
          </a:p>
        </p:txBody>
      </p:sp>
    </p:spTree>
    <p:extLst>
      <p:ext uri="{BB962C8B-B14F-4D97-AF65-F5344CB8AC3E}">
        <p14:creationId xmlns:p14="http://schemas.microsoft.com/office/powerpoint/2010/main" val="2813857011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50" name="Group 2"/>
          <p:cNvGrpSpPr>
            <a:grpSpLocks/>
          </p:cNvGrpSpPr>
          <p:nvPr/>
        </p:nvGrpSpPr>
        <p:grpSpPr bwMode="auto">
          <a:xfrm>
            <a:off x="2336800" y="1447800"/>
            <a:ext cx="6864350" cy="5003800"/>
            <a:chOff x="576" y="912"/>
            <a:chExt cx="4864" cy="3152"/>
          </a:xfrm>
        </p:grpSpPr>
        <p:graphicFrame>
          <p:nvGraphicFramePr>
            <p:cNvPr id="130081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9642471"/>
                </p:ext>
              </p:extLst>
            </p:nvPr>
          </p:nvGraphicFramePr>
          <p:xfrm>
            <a:off x="864" y="912"/>
            <a:ext cx="4576" cy="3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5727700" imgH="4584700" progId="MSGraph.Chart.8">
                    <p:embed followColorScheme="full"/>
                  </p:oleObj>
                </mc:Choice>
                <mc:Fallback>
                  <p:oleObj name="Chart" r:id="rId2" imgW="5727700" imgH="4584700" progId="MSGraph.Chart.8">
                    <p:embed followColorScheme="full"/>
                    <p:pic>
                      <p:nvPicPr>
                        <p:cNvPr id="13008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912"/>
                          <a:ext cx="4576" cy="3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2260" name="Text Box 4"/>
            <p:cNvSpPr txBox="1">
              <a:spLocks noChangeArrowheads="1"/>
            </p:cNvSpPr>
            <p:nvPr/>
          </p:nvSpPr>
          <p:spPr bwMode="auto">
            <a:xfrm>
              <a:off x="576" y="1972"/>
              <a:ext cx="636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QOL 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Score</a:t>
              </a:r>
            </a:p>
          </p:txBody>
        </p:sp>
      </p:grpSp>
      <p:sp>
        <p:nvSpPr>
          <p:cNvPr id="352261" name="Text Box 5"/>
          <p:cNvSpPr txBox="1">
            <a:spLocks noChangeArrowheads="1"/>
          </p:cNvSpPr>
          <p:nvPr/>
        </p:nvSpPr>
        <p:spPr bwMode="auto">
          <a:xfrm>
            <a:off x="4030663" y="228601"/>
            <a:ext cx="479875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CC"/>
                </a:solidFill>
                <a:latin typeface="Arial" charset="0"/>
              </a:rPr>
              <a:t>Treatment Intent:  Improve QOL</a:t>
            </a:r>
            <a:endParaRPr lang="en-CA" sz="24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52262" name="Line 6"/>
          <p:cNvSpPr>
            <a:spLocks noChangeShapeType="1"/>
          </p:cNvSpPr>
          <p:nvPr/>
        </p:nvSpPr>
        <p:spPr bwMode="auto">
          <a:xfrm>
            <a:off x="2844800" y="857250"/>
            <a:ext cx="6096000" cy="0"/>
          </a:xfrm>
          <a:prstGeom prst="line">
            <a:avLst/>
          </a:prstGeom>
          <a:noFill/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98E053-1390-4ECF-A953-4332D49E8B45}"/>
              </a:ext>
            </a:extLst>
          </p:cNvPr>
          <p:cNvGrpSpPr/>
          <p:nvPr/>
        </p:nvGrpSpPr>
        <p:grpSpPr>
          <a:xfrm>
            <a:off x="4503740" y="2424114"/>
            <a:ext cx="91440" cy="1494791"/>
            <a:chOff x="4503740" y="2424114"/>
            <a:chExt cx="91440" cy="1494791"/>
          </a:xfrm>
        </p:grpSpPr>
        <p:sp>
          <p:nvSpPr>
            <p:cNvPr id="352264" name="Oval 8"/>
            <p:cNvSpPr>
              <a:spLocks noChangeArrowheads="1"/>
            </p:cNvSpPr>
            <p:nvPr/>
          </p:nvSpPr>
          <p:spPr bwMode="auto">
            <a:xfrm>
              <a:off x="4503740" y="26273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65" name="Oval 9"/>
            <p:cNvSpPr>
              <a:spLocks noChangeArrowheads="1"/>
            </p:cNvSpPr>
            <p:nvPr/>
          </p:nvSpPr>
          <p:spPr bwMode="auto">
            <a:xfrm>
              <a:off x="4503740" y="28432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66" name="Oval 10"/>
            <p:cNvSpPr>
              <a:spLocks noChangeArrowheads="1"/>
            </p:cNvSpPr>
            <p:nvPr/>
          </p:nvSpPr>
          <p:spPr bwMode="auto">
            <a:xfrm>
              <a:off x="4503740" y="29257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67" name="Oval 11"/>
            <p:cNvSpPr>
              <a:spLocks noChangeArrowheads="1"/>
            </p:cNvSpPr>
            <p:nvPr/>
          </p:nvSpPr>
          <p:spPr bwMode="auto">
            <a:xfrm>
              <a:off x="4503740" y="30210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68" name="Oval 12"/>
            <p:cNvSpPr>
              <a:spLocks noChangeArrowheads="1"/>
            </p:cNvSpPr>
            <p:nvPr/>
          </p:nvSpPr>
          <p:spPr bwMode="auto">
            <a:xfrm>
              <a:off x="4503740" y="31416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69" name="Oval 13"/>
            <p:cNvSpPr>
              <a:spLocks noChangeArrowheads="1"/>
            </p:cNvSpPr>
            <p:nvPr/>
          </p:nvSpPr>
          <p:spPr bwMode="auto">
            <a:xfrm>
              <a:off x="4503740" y="33194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70" name="Oval 14"/>
            <p:cNvSpPr>
              <a:spLocks noChangeArrowheads="1"/>
            </p:cNvSpPr>
            <p:nvPr/>
          </p:nvSpPr>
          <p:spPr bwMode="auto">
            <a:xfrm>
              <a:off x="4503740" y="350361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71" name="Oval 15"/>
            <p:cNvSpPr>
              <a:spLocks noChangeArrowheads="1"/>
            </p:cNvSpPr>
            <p:nvPr/>
          </p:nvSpPr>
          <p:spPr bwMode="auto">
            <a:xfrm>
              <a:off x="4503740" y="36496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72" name="Oval 16"/>
            <p:cNvSpPr>
              <a:spLocks noChangeArrowheads="1"/>
            </p:cNvSpPr>
            <p:nvPr/>
          </p:nvSpPr>
          <p:spPr bwMode="auto">
            <a:xfrm>
              <a:off x="4503740" y="38274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73" name="Oval 17"/>
            <p:cNvSpPr>
              <a:spLocks noChangeArrowheads="1"/>
            </p:cNvSpPr>
            <p:nvPr/>
          </p:nvSpPr>
          <p:spPr bwMode="auto">
            <a:xfrm>
              <a:off x="4503740" y="24241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6472642-DDDD-4E6A-A5B0-B3551C820DA0}"/>
              </a:ext>
            </a:extLst>
          </p:cNvPr>
          <p:cNvGrpSpPr/>
          <p:nvPr/>
        </p:nvGrpSpPr>
        <p:grpSpPr>
          <a:xfrm>
            <a:off x="4723678" y="3159131"/>
            <a:ext cx="1557145" cy="388938"/>
            <a:chOff x="4723678" y="3159131"/>
            <a:chExt cx="1557145" cy="388938"/>
          </a:xfrm>
        </p:grpSpPr>
        <p:sp>
          <p:nvSpPr>
            <p:cNvPr id="352275" name="Text Box 19"/>
            <p:cNvSpPr txBox="1">
              <a:spLocks noChangeArrowheads="1"/>
            </p:cNvSpPr>
            <p:nvPr/>
          </p:nvSpPr>
          <p:spPr bwMode="auto">
            <a:xfrm>
              <a:off x="4884369" y="3159131"/>
              <a:ext cx="1396454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1800" b="1" dirty="0">
                  <a:solidFill>
                    <a:srgbClr val="FFFFCC"/>
                  </a:solidFill>
                  <a:latin typeface="Tahoma" charset="0"/>
                </a:rPr>
                <a:t>Mean 60.8</a:t>
              </a:r>
            </a:p>
          </p:txBody>
        </p:sp>
        <p:sp>
          <p:nvSpPr>
            <p:cNvPr id="352276" name="Oval 20"/>
            <p:cNvSpPr>
              <a:spLocks noChangeArrowheads="1"/>
            </p:cNvSpPr>
            <p:nvPr/>
          </p:nvSpPr>
          <p:spPr bwMode="auto">
            <a:xfrm>
              <a:off x="4723678" y="3273744"/>
              <a:ext cx="182880" cy="18288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602B7AF-8AC6-4E81-AA64-5E66F6F39EBB}"/>
              </a:ext>
            </a:extLst>
          </p:cNvPr>
          <p:cNvGrpSpPr/>
          <p:nvPr/>
        </p:nvGrpSpPr>
        <p:grpSpPr>
          <a:xfrm>
            <a:off x="8503189" y="2820711"/>
            <a:ext cx="1551494" cy="388938"/>
            <a:chOff x="8503189" y="2820711"/>
            <a:chExt cx="1551494" cy="388938"/>
          </a:xfrm>
        </p:grpSpPr>
        <p:sp>
          <p:nvSpPr>
            <p:cNvPr id="352278" name="Text Box 22"/>
            <p:cNvSpPr txBox="1">
              <a:spLocks noChangeArrowheads="1"/>
            </p:cNvSpPr>
            <p:nvPr/>
          </p:nvSpPr>
          <p:spPr bwMode="auto">
            <a:xfrm>
              <a:off x="8658003" y="2820711"/>
              <a:ext cx="1396680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1800" b="1" dirty="0">
                  <a:solidFill>
                    <a:srgbClr val="FFFFCC"/>
                  </a:solidFill>
                  <a:latin typeface="Tahoma" charset="0"/>
                </a:rPr>
                <a:t>Mean 71.2</a:t>
              </a:r>
            </a:p>
          </p:txBody>
        </p:sp>
        <p:sp>
          <p:nvSpPr>
            <p:cNvPr id="352279" name="Oval 23"/>
            <p:cNvSpPr>
              <a:spLocks noChangeArrowheads="1"/>
            </p:cNvSpPr>
            <p:nvPr/>
          </p:nvSpPr>
          <p:spPr bwMode="auto">
            <a:xfrm>
              <a:off x="8503189" y="2934654"/>
              <a:ext cx="182880" cy="18288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111D18-DAAD-447B-ACE8-CDD9269C1C55}"/>
              </a:ext>
            </a:extLst>
          </p:cNvPr>
          <p:cNvGrpSpPr/>
          <p:nvPr/>
        </p:nvGrpSpPr>
        <p:grpSpPr>
          <a:xfrm>
            <a:off x="8229609" y="2173289"/>
            <a:ext cx="91440" cy="1456691"/>
            <a:chOff x="8229609" y="2173289"/>
            <a:chExt cx="91440" cy="1456691"/>
          </a:xfrm>
        </p:grpSpPr>
        <p:sp>
          <p:nvSpPr>
            <p:cNvPr id="352281" name="Oval 25"/>
            <p:cNvSpPr>
              <a:spLocks noChangeArrowheads="1"/>
            </p:cNvSpPr>
            <p:nvPr/>
          </p:nvSpPr>
          <p:spPr bwMode="auto">
            <a:xfrm>
              <a:off x="8229609" y="22113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82" name="Oval 26"/>
            <p:cNvSpPr>
              <a:spLocks noChangeArrowheads="1"/>
            </p:cNvSpPr>
            <p:nvPr/>
          </p:nvSpPr>
          <p:spPr bwMode="auto">
            <a:xfrm>
              <a:off x="8229609" y="21732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83" name="Oval 27"/>
            <p:cNvSpPr>
              <a:spLocks noChangeArrowheads="1"/>
            </p:cNvSpPr>
            <p:nvPr/>
          </p:nvSpPr>
          <p:spPr bwMode="auto">
            <a:xfrm>
              <a:off x="8229609" y="23764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84" name="Oval 28"/>
            <p:cNvSpPr>
              <a:spLocks noChangeArrowheads="1"/>
            </p:cNvSpPr>
            <p:nvPr/>
          </p:nvSpPr>
          <p:spPr bwMode="auto">
            <a:xfrm>
              <a:off x="8229609" y="2497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85" name="Oval 29"/>
            <p:cNvSpPr>
              <a:spLocks noChangeArrowheads="1"/>
            </p:cNvSpPr>
            <p:nvPr/>
          </p:nvSpPr>
          <p:spPr bwMode="auto">
            <a:xfrm>
              <a:off x="8229609" y="27384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86" name="Oval 30"/>
            <p:cNvSpPr>
              <a:spLocks noChangeArrowheads="1"/>
            </p:cNvSpPr>
            <p:nvPr/>
          </p:nvSpPr>
          <p:spPr bwMode="auto">
            <a:xfrm>
              <a:off x="8229609" y="28019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87" name="Oval 31"/>
            <p:cNvSpPr>
              <a:spLocks noChangeArrowheads="1"/>
            </p:cNvSpPr>
            <p:nvPr/>
          </p:nvSpPr>
          <p:spPr bwMode="auto">
            <a:xfrm>
              <a:off x="8229609" y="30813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88" name="Oval 32"/>
            <p:cNvSpPr>
              <a:spLocks noChangeArrowheads="1"/>
            </p:cNvSpPr>
            <p:nvPr/>
          </p:nvSpPr>
          <p:spPr bwMode="auto">
            <a:xfrm>
              <a:off x="8229609" y="3132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89" name="Oval 33"/>
            <p:cNvSpPr>
              <a:spLocks noChangeArrowheads="1"/>
            </p:cNvSpPr>
            <p:nvPr/>
          </p:nvSpPr>
          <p:spPr bwMode="auto">
            <a:xfrm>
              <a:off x="8229609" y="3538540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52290" name="Oval 34"/>
            <p:cNvSpPr>
              <a:spLocks noChangeArrowheads="1"/>
            </p:cNvSpPr>
            <p:nvPr/>
          </p:nvSpPr>
          <p:spPr bwMode="auto">
            <a:xfrm>
              <a:off x="8229609" y="22875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 2"/>
          <p:cNvGrpSpPr>
            <a:grpSpLocks/>
          </p:cNvGrpSpPr>
          <p:nvPr/>
        </p:nvGrpSpPr>
        <p:grpSpPr bwMode="auto">
          <a:xfrm>
            <a:off x="2336800" y="1447800"/>
            <a:ext cx="6864350" cy="5003800"/>
            <a:chOff x="576" y="912"/>
            <a:chExt cx="4864" cy="3152"/>
          </a:xfrm>
        </p:grpSpPr>
        <p:graphicFrame>
          <p:nvGraphicFramePr>
            <p:cNvPr id="131086" name="Object 3"/>
            <p:cNvGraphicFramePr>
              <a:graphicFrameLocks noChangeAspect="1"/>
            </p:cNvGraphicFramePr>
            <p:nvPr/>
          </p:nvGraphicFramePr>
          <p:xfrm>
            <a:off x="864" y="912"/>
            <a:ext cx="4576" cy="3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5727700" imgH="4584700" progId="MSGraph.Chart.8">
                    <p:embed followColorScheme="full"/>
                  </p:oleObj>
                </mc:Choice>
                <mc:Fallback>
                  <p:oleObj name="Chart" r:id="rId2" imgW="5727700" imgH="4584700" progId="MSGraph.Chart.8">
                    <p:embed followColorScheme="full"/>
                    <p:pic>
                      <p:nvPicPr>
                        <p:cNvPr id="131086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912"/>
                          <a:ext cx="4576" cy="3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3284" name="Text Box 4"/>
            <p:cNvSpPr txBox="1">
              <a:spLocks noChangeArrowheads="1"/>
            </p:cNvSpPr>
            <p:nvPr/>
          </p:nvSpPr>
          <p:spPr bwMode="auto">
            <a:xfrm>
              <a:off x="576" y="1972"/>
              <a:ext cx="636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QOL 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Score</a:t>
              </a:r>
            </a:p>
          </p:txBody>
        </p:sp>
      </p:grp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4030663" y="228601"/>
            <a:ext cx="479875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CC"/>
                </a:solidFill>
                <a:latin typeface="Arial" charset="0"/>
              </a:rPr>
              <a:t>Treatment Intent:  Improve QOL</a:t>
            </a:r>
            <a:endParaRPr lang="en-CA" sz="24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53286" name="Line 6"/>
          <p:cNvSpPr>
            <a:spLocks noChangeShapeType="1"/>
          </p:cNvSpPr>
          <p:nvPr/>
        </p:nvSpPr>
        <p:spPr bwMode="auto">
          <a:xfrm>
            <a:off x="2844800" y="857250"/>
            <a:ext cx="6096000" cy="0"/>
          </a:xfrm>
          <a:prstGeom prst="line">
            <a:avLst/>
          </a:prstGeom>
          <a:noFill/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grpSp>
        <p:nvGrpSpPr>
          <p:cNvPr id="131077" name="Group 7"/>
          <p:cNvGrpSpPr>
            <a:grpSpLocks/>
          </p:cNvGrpSpPr>
          <p:nvPr/>
        </p:nvGrpSpPr>
        <p:grpSpPr bwMode="auto">
          <a:xfrm>
            <a:off x="4843466" y="3287342"/>
            <a:ext cx="548640" cy="182880"/>
            <a:chOff x="2352" y="1959"/>
            <a:chExt cx="590" cy="354"/>
          </a:xfrm>
        </p:grpSpPr>
        <p:sp>
          <p:nvSpPr>
            <p:cNvPr id="353288" name="Text Box 8"/>
            <p:cNvSpPr txBox="1">
              <a:spLocks noChangeArrowheads="1"/>
            </p:cNvSpPr>
            <p:nvPr/>
          </p:nvSpPr>
          <p:spPr bwMode="auto">
            <a:xfrm>
              <a:off x="2811" y="1990"/>
              <a:ext cx="131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b="1">
                <a:solidFill>
                  <a:srgbClr val="FFFFCC"/>
                </a:solidFill>
                <a:latin typeface="Tahoma" charset="0"/>
              </a:endParaRPr>
            </a:p>
          </p:txBody>
        </p:sp>
        <p:sp>
          <p:nvSpPr>
            <p:cNvPr id="353289" name="Oval 9"/>
            <p:cNvSpPr>
              <a:spLocks noChangeArrowheads="1"/>
            </p:cNvSpPr>
            <p:nvPr/>
          </p:nvSpPr>
          <p:spPr bwMode="auto">
            <a:xfrm>
              <a:off x="2352" y="1959"/>
              <a:ext cx="184" cy="354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  <p:grpSp>
        <p:nvGrpSpPr>
          <p:cNvPr id="131078" name="Group 10"/>
          <p:cNvGrpSpPr>
            <a:grpSpLocks/>
          </p:cNvGrpSpPr>
          <p:nvPr/>
        </p:nvGrpSpPr>
        <p:grpSpPr bwMode="auto">
          <a:xfrm>
            <a:off x="8561070" y="2938781"/>
            <a:ext cx="640080" cy="182880"/>
            <a:chOff x="4992" y="1745"/>
            <a:chExt cx="590" cy="354"/>
          </a:xfrm>
        </p:grpSpPr>
        <p:sp>
          <p:nvSpPr>
            <p:cNvPr id="353291" name="Text Box 11"/>
            <p:cNvSpPr txBox="1">
              <a:spLocks noChangeArrowheads="1"/>
            </p:cNvSpPr>
            <p:nvPr/>
          </p:nvSpPr>
          <p:spPr bwMode="auto">
            <a:xfrm>
              <a:off x="5451" y="1776"/>
              <a:ext cx="131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b="1">
                <a:solidFill>
                  <a:srgbClr val="FFFFCC"/>
                </a:solidFill>
                <a:latin typeface="Tahoma" charset="0"/>
              </a:endParaRPr>
            </a:p>
          </p:txBody>
        </p:sp>
        <p:sp>
          <p:nvSpPr>
            <p:cNvPr id="353292" name="Oval 12"/>
            <p:cNvSpPr>
              <a:spLocks noChangeArrowheads="1"/>
            </p:cNvSpPr>
            <p:nvPr/>
          </p:nvSpPr>
          <p:spPr bwMode="auto">
            <a:xfrm>
              <a:off x="4992" y="1745"/>
              <a:ext cx="184" cy="354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  <p:sp>
        <p:nvSpPr>
          <p:cNvPr id="353293" name="Line 13"/>
          <p:cNvSpPr>
            <a:spLocks noChangeShapeType="1"/>
          </p:cNvSpPr>
          <p:nvPr/>
        </p:nvSpPr>
        <p:spPr bwMode="auto">
          <a:xfrm flipV="1">
            <a:off x="4908550" y="3048001"/>
            <a:ext cx="3727450" cy="333375"/>
          </a:xfrm>
          <a:prstGeom prst="line">
            <a:avLst/>
          </a:prstGeom>
          <a:noFill/>
          <a:ln w="28575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53294" name="Line 14"/>
          <p:cNvSpPr>
            <a:spLocks noChangeShapeType="1"/>
          </p:cNvSpPr>
          <p:nvPr/>
        </p:nvSpPr>
        <p:spPr bwMode="auto">
          <a:xfrm>
            <a:off x="3487738" y="3378200"/>
            <a:ext cx="5892800" cy="0"/>
          </a:xfrm>
          <a:prstGeom prst="line">
            <a:avLst/>
          </a:prstGeom>
          <a:noFill/>
          <a:ln w="9525">
            <a:solidFill>
              <a:srgbClr val="FFFF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53295" name="Rectangle 15"/>
          <p:cNvSpPr>
            <a:spLocks noChangeArrowheads="1"/>
          </p:cNvSpPr>
          <p:nvPr/>
        </p:nvSpPr>
        <p:spPr bwMode="auto">
          <a:xfrm>
            <a:off x="8839201" y="3000345"/>
            <a:ext cx="184731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3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9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/>
          <p:cNvGrpSpPr>
            <a:grpSpLocks/>
          </p:cNvGrpSpPr>
          <p:nvPr/>
        </p:nvGrpSpPr>
        <p:grpSpPr bwMode="auto">
          <a:xfrm>
            <a:off x="2336800" y="1447800"/>
            <a:ext cx="6864350" cy="5003800"/>
            <a:chOff x="576" y="912"/>
            <a:chExt cx="4864" cy="3152"/>
          </a:xfrm>
        </p:grpSpPr>
        <p:graphicFrame>
          <p:nvGraphicFramePr>
            <p:cNvPr id="134187" name="Object 3"/>
            <p:cNvGraphicFramePr>
              <a:graphicFrameLocks noChangeAspect="1"/>
            </p:cNvGraphicFramePr>
            <p:nvPr/>
          </p:nvGraphicFramePr>
          <p:xfrm>
            <a:off x="864" y="912"/>
            <a:ext cx="4576" cy="3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5727700" imgH="4584700" progId="MSGraph.Chart.8">
                    <p:embed followColorScheme="full"/>
                  </p:oleObj>
                </mc:Choice>
                <mc:Fallback>
                  <p:oleObj name="Chart" r:id="rId2" imgW="5727700" imgH="4584700" progId="MSGraph.Chart.8">
                    <p:embed followColorScheme="full"/>
                    <p:pic>
                      <p:nvPicPr>
                        <p:cNvPr id="13418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912"/>
                          <a:ext cx="4576" cy="3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6356" name="Text Box 4"/>
            <p:cNvSpPr txBox="1">
              <a:spLocks noChangeArrowheads="1"/>
            </p:cNvSpPr>
            <p:nvPr/>
          </p:nvSpPr>
          <p:spPr bwMode="auto">
            <a:xfrm>
              <a:off x="576" y="1972"/>
              <a:ext cx="636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QOL 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Score</a:t>
              </a:r>
            </a:p>
          </p:txBody>
        </p:sp>
      </p:grpSp>
      <p:sp>
        <p:nvSpPr>
          <p:cNvPr id="356357" name="Text Box 5"/>
          <p:cNvSpPr txBox="1">
            <a:spLocks noChangeArrowheads="1"/>
          </p:cNvSpPr>
          <p:nvPr/>
        </p:nvSpPr>
        <p:spPr bwMode="auto">
          <a:xfrm>
            <a:off x="4030663" y="228601"/>
            <a:ext cx="479875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CC"/>
                </a:solidFill>
                <a:latin typeface="Arial" charset="0"/>
              </a:rPr>
              <a:t>Treatment Intent:  Improve QOL</a:t>
            </a:r>
            <a:endParaRPr lang="en-CA" sz="24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56358" name="Line 6"/>
          <p:cNvSpPr>
            <a:spLocks noChangeShapeType="1"/>
          </p:cNvSpPr>
          <p:nvPr/>
        </p:nvSpPr>
        <p:spPr bwMode="auto">
          <a:xfrm>
            <a:off x="2844800" y="857250"/>
            <a:ext cx="6096000" cy="0"/>
          </a:xfrm>
          <a:prstGeom prst="line">
            <a:avLst/>
          </a:prstGeom>
          <a:noFill/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56359" name="Freeform 7"/>
          <p:cNvSpPr>
            <a:spLocks/>
          </p:cNvSpPr>
          <p:nvPr/>
        </p:nvSpPr>
        <p:spPr bwMode="auto">
          <a:xfrm rot="21512446">
            <a:off x="4549776" y="3443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6360" name="Freeform 8"/>
          <p:cNvSpPr>
            <a:spLocks/>
          </p:cNvSpPr>
          <p:nvPr/>
        </p:nvSpPr>
        <p:spPr bwMode="auto">
          <a:xfrm rot="21298717">
            <a:off x="4503739" y="2987645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6361" name="Freeform 9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6362" name="Freeform 10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6363" name="Freeform 11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6364" name="Freeform 12"/>
          <p:cNvSpPr>
            <a:spLocks/>
          </p:cNvSpPr>
          <p:nvPr/>
        </p:nvSpPr>
        <p:spPr bwMode="auto">
          <a:xfrm rot="21590987">
            <a:off x="4537076" y="2681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6365" name="Freeform 13"/>
          <p:cNvSpPr>
            <a:spLocks/>
          </p:cNvSpPr>
          <p:nvPr/>
        </p:nvSpPr>
        <p:spPr bwMode="auto">
          <a:xfrm rot="159391">
            <a:off x="4535489" y="23764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6366" name="Freeform 14"/>
          <p:cNvSpPr>
            <a:spLocks/>
          </p:cNvSpPr>
          <p:nvPr/>
        </p:nvSpPr>
        <p:spPr bwMode="auto">
          <a:xfrm rot="524203">
            <a:off x="4546601" y="30876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6367" name="Freeform 15"/>
          <p:cNvSpPr>
            <a:spLocks/>
          </p:cNvSpPr>
          <p:nvPr/>
        </p:nvSpPr>
        <p:spPr bwMode="auto">
          <a:xfrm rot="394128">
            <a:off x="4562476" y="35956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6368" name="Freeform 16"/>
          <p:cNvSpPr>
            <a:spLocks/>
          </p:cNvSpPr>
          <p:nvPr/>
        </p:nvSpPr>
        <p:spPr bwMode="auto">
          <a:xfrm rot="21102678">
            <a:off x="4513264" y="3368645"/>
            <a:ext cx="3735387" cy="400110"/>
          </a:xfrm>
          <a:custGeom>
            <a:avLst/>
            <a:gdLst>
              <a:gd name="T0" fmla="*/ 0 w 2696"/>
              <a:gd name="T1" fmla="*/ 431800 h 272"/>
              <a:gd name="T2" fmla="*/ 1607214 w 2696"/>
              <a:gd name="T3" fmla="*/ 304800 h 272"/>
              <a:gd name="T4" fmla="*/ 3735387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6369" name="Freeform 17"/>
          <p:cNvSpPr>
            <a:spLocks/>
          </p:cNvSpPr>
          <p:nvPr/>
        </p:nvSpPr>
        <p:spPr bwMode="auto">
          <a:xfrm rot="21102678">
            <a:off x="4508500" y="2791589"/>
            <a:ext cx="3792538" cy="400110"/>
          </a:xfrm>
          <a:custGeom>
            <a:avLst/>
            <a:gdLst>
              <a:gd name="T0" fmla="*/ 0 w 2696"/>
              <a:gd name="T1" fmla="*/ 198438 h 272"/>
              <a:gd name="T2" fmla="*/ 1631804 w 2696"/>
              <a:gd name="T3" fmla="*/ 140074 h 272"/>
              <a:gd name="T4" fmla="*/ 3792538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6370" name="Freeform 18"/>
          <p:cNvSpPr>
            <a:spLocks/>
          </p:cNvSpPr>
          <p:nvPr/>
        </p:nvSpPr>
        <p:spPr bwMode="auto">
          <a:xfrm rot="17407">
            <a:off x="4532314" y="2478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86AA044-6599-4280-8645-8FCA7B70D369}"/>
              </a:ext>
            </a:extLst>
          </p:cNvPr>
          <p:cNvGrpSpPr/>
          <p:nvPr/>
        </p:nvGrpSpPr>
        <p:grpSpPr>
          <a:xfrm>
            <a:off x="4503740" y="2615186"/>
            <a:ext cx="91440" cy="1494791"/>
            <a:chOff x="4503740" y="2424114"/>
            <a:chExt cx="91440" cy="1494791"/>
          </a:xfrm>
        </p:grpSpPr>
        <p:sp>
          <p:nvSpPr>
            <p:cNvPr id="46" name="Oval 8">
              <a:extLst>
                <a:ext uri="{FF2B5EF4-FFF2-40B4-BE49-F238E27FC236}">
                  <a16:creationId xmlns:a16="http://schemas.microsoft.com/office/drawing/2014/main" id="{7D1931AD-97BB-4600-852B-BC6FBF9A3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6273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7" name="Oval 9">
              <a:extLst>
                <a:ext uri="{FF2B5EF4-FFF2-40B4-BE49-F238E27FC236}">
                  <a16:creationId xmlns:a16="http://schemas.microsoft.com/office/drawing/2014/main" id="{76310B7B-8540-4592-B91B-B6E4F2903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8432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8" name="Oval 10">
              <a:extLst>
                <a:ext uri="{FF2B5EF4-FFF2-40B4-BE49-F238E27FC236}">
                  <a16:creationId xmlns:a16="http://schemas.microsoft.com/office/drawing/2014/main" id="{8479926F-1CB8-4CE9-A9C5-E3945698D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9257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9" name="Oval 11">
              <a:extLst>
                <a:ext uri="{FF2B5EF4-FFF2-40B4-BE49-F238E27FC236}">
                  <a16:creationId xmlns:a16="http://schemas.microsoft.com/office/drawing/2014/main" id="{DC27E2C2-77F5-43EE-9F76-8F069B1F4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0210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0" name="Oval 12">
              <a:extLst>
                <a:ext uri="{FF2B5EF4-FFF2-40B4-BE49-F238E27FC236}">
                  <a16:creationId xmlns:a16="http://schemas.microsoft.com/office/drawing/2014/main" id="{7C98F74B-EF93-4071-8862-DFE40F43E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1416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1" name="Oval 13">
              <a:extLst>
                <a:ext uri="{FF2B5EF4-FFF2-40B4-BE49-F238E27FC236}">
                  <a16:creationId xmlns:a16="http://schemas.microsoft.com/office/drawing/2014/main" id="{A5C137A0-CFBB-40DF-8532-F2BFC4E9C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3194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2" name="Oval 14">
              <a:extLst>
                <a:ext uri="{FF2B5EF4-FFF2-40B4-BE49-F238E27FC236}">
                  <a16:creationId xmlns:a16="http://schemas.microsoft.com/office/drawing/2014/main" id="{5099C469-2BEE-4C93-9C8D-6B8D708E5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50361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3" name="Oval 15">
              <a:extLst>
                <a:ext uri="{FF2B5EF4-FFF2-40B4-BE49-F238E27FC236}">
                  <a16:creationId xmlns:a16="http://schemas.microsoft.com/office/drawing/2014/main" id="{E9366D29-C83B-4A65-B6B3-FD45C1915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6496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4" name="Oval 16">
              <a:extLst>
                <a:ext uri="{FF2B5EF4-FFF2-40B4-BE49-F238E27FC236}">
                  <a16:creationId xmlns:a16="http://schemas.microsoft.com/office/drawing/2014/main" id="{FF058D37-4FD2-4914-ABB4-E9A079EE1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8274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5" name="Oval 17">
              <a:extLst>
                <a:ext uri="{FF2B5EF4-FFF2-40B4-BE49-F238E27FC236}">
                  <a16:creationId xmlns:a16="http://schemas.microsoft.com/office/drawing/2014/main" id="{56E492FE-8FC5-4878-9370-66BC62105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4241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BCC61C6-B161-4BC8-8D45-61E620E861C9}"/>
              </a:ext>
            </a:extLst>
          </p:cNvPr>
          <p:cNvGrpSpPr/>
          <p:nvPr/>
        </p:nvGrpSpPr>
        <p:grpSpPr>
          <a:xfrm>
            <a:off x="8229609" y="2364361"/>
            <a:ext cx="91440" cy="1456691"/>
            <a:chOff x="8229609" y="2173289"/>
            <a:chExt cx="91440" cy="1456691"/>
          </a:xfrm>
        </p:grpSpPr>
        <p:sp>
          <p:nvSpPr>
            <p:cNvPr id="57" name="Oval 25">
              <a:extLst>
                <a:ext uri="{FF2B5EF4-FFF2-40B4-BE49-F238E27FC236}">
                  <a16:creationId xmlns:a16="http://schemas.microsoft.com/office/drawing/2014/main" id="{6B444CE6-110C-4985-97F6-50C5FDEE5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2113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8" name="Oval 26">
              <a:extLst>
                <a:ext uri="{FF2B5EF4-FFF2-40B4-BE49-F238E27FC236}">
                  <a16:creationId xmlns:a16="http://schemas.microsoft.com/office/drawing/2014/main" id="{57826811-2733-4BBE-97AF-C74976377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1732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9" name="Oval 27">
              <a:extLst>
                <a:ext uri="{FF2B5EF4-FFF2-40B4-BE49-F238E27FC236}">
                  <a16:creationId xmlns:a16="http://schemas.microsoft.com/office/drawing/2014/main" id="{B7F89B67-39BF-4E70-A1FF-D5F06F409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3764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0" name="Oval 28">
              <a:extLst>
                <a:ext uri="{FF2B5EF4-FFF2-40B4-BE49-F238E27FC236}">
                  <a16:creationId xmlns:a16="http://schemas.microsoft.com/office/drawing/2014/main" id="{09BA3B1A-E5C0-4629-AC2A-B4008364A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497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1" name="Oval 29">
              <a:extLst>
                <a:ext uri="{FF2B5EF4-FFF2-40B4-BE49-F238E27FC236}">
                  <a16:creationId xmlns:a16="http://schemas.microsoft.com/office/drawing/2014/main" id="{DAA9A96E-4E06-465F-94BE-F05292D4E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7384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2" name="Oval 30">
              <a:extLst>
                <a:ext uri="{FF2B5EF4-FFF2-40B4-BE49-F238E27FC236}">
                  <a16:creationId xmlns:a16="http://schemas.microsoft.com/office/drawing/2014/main" id="{9E0E99B8-FD15-43F7-A937-18A1BC0E8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8019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3" name="Oval 31">
              <a:extLst>
                <a:ext uri="{FF2B5EF4-FFF2-40B4-BE49-F238E27FC236}">
                  <a16:creationId xmlns:a16="http://schemas.microsoft.com/office/drawing/2014/main" id="{B3DC371F-1A40-4018-95C2-FDEB8A5D4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0813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4" name="Oval 32">
              <a:extLst>
                <a:ext uri="{FF2B5EF4-FFF2-40B4-BE49-F238E27FC236}">
                  <a16:creationId xmlns:a16="http://schemas.microsoft.com/office/drawing/2014/main" id="{BD9FD641-15CF-403F-9BD2-6E5019F46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132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5" name="Oval 33">
              <a:extLst>
                <a:ext uri="{FF2B5EF4-FFF2-40B4-BE49-F238E27FC236}">
                  <a16:creationId xmlns:a16="http://schemas.microsoft.com/office/drawing/2014/main" id="{A6ED0306-B6A3-4B61-A3EE-E6941FB25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538540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6" name="Oval 34">
              <a:extLst>
                <a:ext uri="{FF2B5EF4-FFF2-40B4-BE49-F238E27FC236}">
                  <a16:creationId xmlns:a16="http://schemas.microsoft.com/office/drawing/2014/main" id="{0764CA81-AB32-4A80-A419-61BF16778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2875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6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6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6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6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6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6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6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6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23758" y="346144"/>
            <a:ext cx="7301245" cy="6284913"/>
            <a:chOff x="533400" y="259556"/>
            <a:chExt cx="8077200" cy="4713685"/>
          </a:xfrm>
        </p:grpSpPr>
        <p:pic>
          <p:nvPicPr>
            <p:cNvPr id="12290" name="Picture 2" descr="j04076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" t="3610" r="3362" b="3920"/>
            <a:stretch>
              <a:fillRect/>
            </a:stretch>
          </p:blipFill>
          <p:spPr bwMode="auto">
            <a:xfrm>
              <a:off x="533400" y="259556"/>
              <a:ext cx="8077200" cy="4713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1" name="Oval 3"/>
            <p:cNvSpPr>
              <a:spLocks noChangeArrowheads="1"/>
            </p:cNvSpPr>
            <p:nvPr/>
          </p:nvSpPr>
          <p:spPr bwMode="auto">
            <a:xfrm>
              <a:off x="6224412" y="4379119"/>
              <a:ext cx="76200" cy="57150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197" tIns="38098" rIns="76197" bIns="38098" anchor="ctr"/>
            <a:lstStyle>
              <a:lvl1pPr>
                <a:lnSpc>
                  <a:spcPct val="95000"/>
                </a:lnSpc>
                <a:spcBef>
                  <a:spcPct val="50000"/>
                </a:spcBef>
                <a:buChar char="•"/>
                <a:defRPr sz="3200">
                  <a:solidFill>
                    <a:srgbClr val="FFFFF9"/>
                  </a:solidFill>
                  <a:latin typeface="Tahoma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50000"/>
                </a:spcBef>
                <a:buChar char="–"/>
                <a:defRPr sz="2800">
                  <a:solidFill>
                    <a:srgbClr val="FFFFF9"/>
                  </a:solidFill>
                  <a:latin typeface="Tahoma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50000"/>
                </a:spcBef>
                <a:buChar char="•"/>
                <a:defRPr sz="2600">
                  <a:solidFill>
                    <a:srgbClr val="FFFFF9"/>
                  </a:solidFill>
                  <a:latin typeface="Tahoma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50000"/>
                </a:spcBef>
                <a:buChar char="–"/>
                <a:defRPr sz="2000">
                  <a:solidFill>
                    <a:srgbClr val="FFFFF9"/>
                  </a:solidFill>
                  <a:latin typeface="Tahoma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50000"/>
                </a:spcBef>
                <a:buChar char="»"/>
                <a:defRPr sz="2000">
                  <a:solidFill>
                    <a:srgbClr val="FFFFF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2000">
                  <a:solidFill>
                    <a:srgbClr val="FFFFF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2000">
                  <a:solidFill>
                    <a:srgbClr val="FFFFF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2000">
                  <a:solidFill>
                    <a:srgbClr val="FFFFF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har char="»"/>
                <a:defRPr sz="2000">
                  <a:solidFill>
                    <a:srgbClr val="FFFFF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CA" altLang="en-US" sz="2000" baseline="-250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2293" name="Freeform 5"/>
            <p:cNvSpPr>
              <a:spLocks/>
            </p:cNvSpPr>
            <p:nvPr/>
          </p:nvSpPr>
          <p:spPr bwMode="auto">
            <a:xfrm>
              <a:off x="6265333" y="3136107"/>
              <a:ext cx="417689" cy="1240631"/>
            </a:xfrm>
            <a:custGeom>
              <a:avLst/>
              <a:gdLst>
                <a:gd name="T0" fmla="*/ 0 w 263"/>
                <a:gd name="T1" fmla="*/ 2147483646 h 1042"/>
                <a:gd name="T2" fmla="*/ 2147483646 w 263"/>
                <a:gd name="T3" fmla="*/ 2147483646 h 1042"/>
                <a:gd name="T4" fmla="*/ 2147483646 w 263"/>
                <a:gd name="T5" fmla="*/ 2147483646 h 1042"/>
                <a:gd name="T6" fmla="*/ 2147483646 w 263"/>
                <a:gd name="T7" fmla="*/ 0 h 10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3" h="1042">
                  <a:moveTo>
                    <a:pt x="0" y="1042"/>
                  </a:moveTo>
                  <a:lnTo>
                    <a:pt x="102" y="475"/>
                  </a:lnTo>
                  <a:lnTo>
                    <a:pt x="153" y="593"/>
                  </a:lnTo>
                  <a:lnTo>
                    <a:pt x="263" y="0"/>
                  </a:lnTo>
                </a:path>
              </a:pathLst>
            </a:custGeom>
            <a:noFill/>
            <a:ln w="28575" cap="sq" cmpd="sng">
              <a:solidFill>
                <a:srgbClr val="990000"/>
              </a:solidFill>
              <a:prstDash val="solid"/>
              <a:round/>
              <a:headEnd type="triangle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197" tIns="38098" rIns="76197" bIns="38098"/>
            <a:lstStyle/>
            <a:p>
              <a:endParaRPr lang="en-CA"/>
            </a:p>
          </p:txBody>
        </p:sp>
      </p:grpSp>
      <p:pic>
        <p:nvPicPr>
          <p:cNvPr id="12292" name="Picture 4" descr="c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692" r="10333" b="23398"/>
          <a:stretch>
            <a:fillRect/>
          </a:stretch>
        </p:blipFill>
        <p:spPr bwMode="auto">
          <a:xfrm>
            <a:off x="6613947" y="1619250"/>
            <a:ext cx="3920067" cy="2376360"/>
          </a:xfrm>
          <a:prstGeom prst="rect">
            <a:avLst/>
          </a:prstGeom>
          <a:solidFill>
            <a:srgbClr val="CFCFE3"/>
          </a:solidFill>
          <a:ln w="28575">
            <a:solidFill>
              <a:srgbClr val="0099CC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70" name="Group 2"/>
          <p:cNvGrpSpPr>
            <a:grpSpLocks/>
          </p:cNvGrpSpPr>
          <p:nvPr/>
        </p:nvGrpSpPr>
        <p:grpSpPr bwMode="auto">
          <a:xfrm>
            <a:off x="2336800" y="1447800"/>
            <a:ext cx="6864350" cy="5003800"/>
            <a:chOff x="576" y="912"/>
            <a:chExt cx="4864" cy="3152"/>
          </a:xfrm>
        </p:grpSpPr>
        <p:graphicFrame>
          <p:nvGraphicFramePr>
            <p:cNvPr id="135207" name="Object 3"/>
            <p:cNvGraphicFramePr>
              <a:graphicFrameLocks noChangeAspect="1"/>
            </p:cNvGraphicFramePr>
            <p:nvPr/>
          </p:nvGraphicFramePr>
          <p:xfrm>
            <a:off x="864" y="912"/>
            <a:ext cx="4576" cy="3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5727700" imgH="4584700" progId="MSGraph.Chart.8">
                    <p:embed followColorScheme="full"/>
                  </p:oleObj>
                </mc:Choice>
                <mc:Fallback>
                  <p:oleObj name="Chart" r:id="rId2" imgW="5727700" imgH="4584700" progId="MSGraph.Chart.8">
                    <p:embed followColorScheme="full"/>
                    <p:pic>
                      <p:nvPicPr>
                        <p:cNvPr id="13520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912"/>
                          <a:ext cx="4576" cy="3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7380" name="Text Box 4"/>
            <p:cNvSpPr txBox="1">
              <a:spLocks noChangeArrowheads="1"/>
            </p:cNvSpPr>
            <p:nvPr/>
          </p:nvSpPr>
          <p:spPr bwMode="auto">
            <a:xfrm>
              <a:off x="576" y="1972"/>
              <a:ext cx="636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QOL 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Score</a:t>
              </a:r>
            </a:p>
          </p:txBody>
        </p:sp>
      </p:grpSp>
      <p:sp>
        <p:nvSpPr>
          <p:cNvPr id="357381" name="Text Box 5"/>
          <p:cNvSpPr txBox="1">
            <a:spLocks noChangeArrowheads="1"/>
          </p:cNvSpPr>
          <p:nvPr/>
        </p:nvSpPr>
        <p:spPr bwMode="auto">
          <a:xfrm>
            <a:off x="4030663" y="228601"/>
            <a:ext cx="479875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CC"/>
                </a:solidFill>
                <a:latin typeface="Arial" charset="0"/>
              </a:rPr>
              <a:t>Treatment Intent:  Improve QOL</a:t>
            </a:r>
            <a:endParaRPr lang="en-CA" sz="24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57382" name="Line 6"/>
          <p:cNvSpPr>
            <a:spLocks noChangeShapeType="1"/>
          </p:cNvSpPr>
          <p:nvPr/>
        </p:nvSpPr>
        <p:spPr bwMode="auto">
          <a:xfrm>
            <a:off x="2844800" y="857250"/>
            <a:ext cx="6096000" cy="0"/>
          </a:xfrm>
          <a:prstGeom prst="line">
            <a:avLst/>
          </a:prstGeom>
          <a:noFill/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57383" name="Freeform 7"/>
          <p:cNvSpPr>
            <a:spLocks/>
          </p:cNvSpPr>
          <p:nvPr/>
        </p:nvSpPr>
        <p:spPr bwMode="auto">
          <a:xfrm rot="21512446">
            <a:off x="4549776" y="3443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7384" name="Freeform 8"/>
          <p:cNvSpPr>
            <a:spLocks/>
          </p:cNvSpPr>
          <p:nvPr/>
        </p:nvSpPr>
        <p:spPr bwMode="auto">
          <a:xfrm rot="21298717">
            <a:off x="4503739" y="2987645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7385" name="Freeform 9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7386" name="Freeform 10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7387" name="Freeform 11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7388" name="Freeform 12"/>
          <p:cNvSpPr>
            <a:spLocks/>
          </p:cNvSpPr>
          <p:nvPr/>
        </p:nvSpPr>
        <p:spPr bwMode="auto">
          <a:xfrm rot="21590987">
            <a:off x="4537076" y="2681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7389" name="Freeform 13"/>
          <p:cNvSpPr>
            <a:spLocks/>
          </p:cNvSpPr>
          <p:nvPr/>
        </p:nvSpPr>
        <p:spPr bwMode="auto">
          <a:xfrm rot="159391">
            <a:off x="4535489" y="23764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7390" name="Freeform 14"/>
          <p:cNvSpPr>
            <a:spLocks/>
          </p:cNvSpPr>
          <p:nvPr/>
        </p:nvSpPr>
        <p:spPr bwMode="auto">
          <a:xfrm rot="524203">
            <a:off x="4546601" y="30876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7391" name="Freeform 15"/>
          <p:cNvSpPr>
            <a:spLocks/>
          </p:cNvSpPr>
          <p:nvPr/>
        </p:nvSpPr>
        <p:spPr bwMode="auto">
          <a:xfrm rot="394128">
            <a:off x="4562476" y="35956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7392" name="Freeform 16"/>
          <p:cNvSpPr>
            <a:spLocks/>
          </p:cNvSpPr>
          <p:nvPr/>
        </p:nvSpPr>
        <p:spPr bwMode="auto">
          <a:xfrm rot="21102678">
            <a:off x="4513264" y="3368645"/>
            <a:ext cx="3735387" cy="400110"/>
          </a:xfrm>
          <a:custGeom>
            <a:avLst/>
            <a:gdLst>
              <a:gd name="T0" fmla="*/ 0 w 2696"/>
              <a:gd name="T1" fmla="*/ 431800 h 272"/>
              <a:gd name="T2" fmla="*/ 1607214 w 2696"/>
              <a:gd name="T3" fmla="*/ 304800 h 272"/>
              <a:gd name="T4" fmla="*/ 3735387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7393" name="Freeform 17"/>
          <p:cNvSpPr>
            <a:spLocks/>
          </p:cNvSpPr>
          <p:nvPr/>
        </p:nvSpPr>
        <p:spPr bwMode="auto">
          <a:xfrm rot="21102678">
            <a:off x="4508500" y="2791589"/>
            <a:ext cx="3792538" cy="400110"/>
          </a:xfrm>
          <a:custGeom>
            <a:avLst/>
            <a:gdLst>
              <a:gd name="T0" fmla="*/ 0 w 2696"/>
              <a:gd name="T1" fmla="*/ 198438 h 272"/>
              <a:gd name="T2" fmla="*/ 1631804 w 2696"/>
              <a:gd name="T3" fmla="*/ 140074 h 272"/>
              <a:gd name="T4" fmla="*/ 3792538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7394" name="Freeform 18"/>
          <p:cNvSpPr>
            <a:spLocks/>
          </p:cNvSpPr>
          <p:nvPr/>
        </p:nvSpPr>
        <p:spPr bwMode="auto">
          <a:xfrm rot="17407">
            <a:off x="4532314" y="2478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2B7DA2-CA9A-453B-A914-3B35B42BBEC1}"/>
              </a:ext>
            </a:extLst>
          </p:cNvPr>
          <p:cNvGrpSpPr/>
          <p:nvPr/>
        </p:nvGrpSpPr>
        <p:grpSpPr>
          <a:xfrm>
            <a:off x="4503740" y="2615186"/>
            <a:ext cx="91440" cy="1494791"/>
            <a:chOff x="4503740" y="2424114"/>
            <a:chExt cx="91440" cy="1494791"/>
          </a:xfrm>
        </p:grpSpPr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879BDFEC-D068-4374-86C5-8786BE0F9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6273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3" name="Oval 9">
              <a:extLst>
                <a:ext uri="{FF2B5EF4-FFF2-40B4-BE49-F238E27FC236}">
                  <a16:creationId xmlns:a16="http://schemas.microsoft.com/office/drawing/2014/main" id="{DD92650E-9B27-44B1-8721-70048610C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8432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98172C42-FDA1-4E24-8113-7F665A09E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9257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5" name="Oval 11">
              <a:extLst>
                <a:ext uri="{FF2B5EF4-FFF2-40B4-BE49-F238E27FC236}">
                  <a16:creationId xmlns:a16="http://schemas.microsoft.com/office/drawing/2014/main" id="{A7786286-7B6E-4977-95B5-4F7C01804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0210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6" name="Oval 12">
              <a:extLst>
                <a:ext uri="{FF2B5EF4-FFF2-40B4-BE49-F238E27FC236}">
                  <a16:creationId xmlns:a16="http://schemas.microsoft.com/office/drawing/2014/main" id="{2C79C97F-7609-4EC4-9DFC-48F1387E2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1416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7" name="Oval 13">
              <a:extLst>
                <a:ext uri="{FF2B5EF4-FFF2-40B4-BE49-F238E27FC236}">
                  <a16:creationId xmlns:a16="http://schemas.microsoft.com/office/drawing/2014/main" id="{91C5EDB1-3B94-45F1-A097-AF19E775B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3194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8" name="Oval 14">
              <a:extLst>
                <a:ext uri="{FF2B5EF4-FFF2-40B4-BE49-F238E27FC236}">
                  <a16:creationId xmlns:a16="http://schemas.microsoft.com/office/drawing/2014/main" id="{CBCD119D-E3DB-4186-AAB7-08447A75E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50361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9" name="Oval 15">
              <a:extLst>
                <a:ext uri="{FF2B5EF4-FFF2-40B4-BE49-F238E27FC236}">
                  <a16:creationId xmlns:a16="http://schemas.microsoft.com/office/drawing/2014/main" id="{0B5DC40F-7BF9-44D4-9376-1AF577B73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6496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0" name="Oval 16">
              <a:extLst>
                <a:ext uri="{FF2B5EF4-FFF2-40B4-BE49-F238E27FC236}">
                  <a16:creationId xmlns:a16="http://schemas.microsoft.com/office/drawing/2014/main" id="{7B61CD5F-7728-4724-830E-395CE29C1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8274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1" name="Oval 17">
              <a:extLst>
                <a:ext uri="{FF2B5EF4-FFF2-40B4-BE49-F238E27FC236}">
                  <a16:creationId xmlns:a16="http://schemas.microsoft.com/office/drawing/2014/main" id="{BEDA3E70-3E45-4339-8217-63E3CD3C6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4241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BBA700-E75B-46A6-A08A-0F125D9D3581}"/>
              </a:ext>
            </a:extLst>
          </p:cNvPr>
          <p:cNvGrpSpPr/>
          <p:nvPr/>
        </p:nvGrpSpPr>
        <p:grpSpPr>
          <a:xfrm>
            <a:off x="8229609" y="2364361"/>
            <a:ext cx="91440" cy="1456691"/>
            <a:chOff x="8229609" y="2173289"/>
            <a:chExt cx="91440" cy="1456691"/>
          </a:xfrm>
        </p:grpSpPr>
        <p:sp>
          <p:nvSpPr>
            <p:cNvPr id="53" name="Oval 25">
              <a:extLst>
                <a:ext uri="{FF2B5EF4-FFF2-40B4-BE49-F238E27FC236}">
                  <a16:creationId xmlns:a16="http://schemas.microsoft.com/office/drawing/2014/main" id="{97E9EFB2-C946-4629-B63D-63233D43F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2113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4" name="Oval 26">
              <a:extLst>
                <a:ext uri="{FF2B5EF4-FFF2-40B4-BE49-F238E27FC236}">
                  <a16:creationId xmlns:a16="http://schemas.microsoft.com/office/drawing/2014/main" id="{9D5292BF-E4E9-477D-AED7-68DE67A6F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1732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5" name="Oval 27">
              <a:extLst>
                <a:ext uri="{FF2B5EF4-FFF2-40B4-BE49-F238E27FC236}">
                  <a16:creationId xmlns:a16="http://schemas.microsoft.com/office/drawing/2014/main" id="{AC14456E-0DFB-46B4-B24C-D5D77308B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3764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6" name="Oval 28">
              <a:extLst>
                <a:ext uri="{FF2B5EF4-FFF2-40B4-BE49-F238E27FC236}">
                  <a16:creationId xmlns:a16="http://schemas.microsoft.com/office/drawing/2014/main" id="{C7A9F023-0F45-42FB-BCC3-703664DD3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497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7" name="Oval 29">
              <a:extLst>
                <a:ext uri="{FF2B5EF4-FFF2-40B4-BE49-F238E27FC236}">
                  <a16:creationId xmlns:a16="http://schemas.microsoft.com/office/drawing/2014/main" id="{3D91609E-4FD7-4D3B-8880-20CC81BCA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7384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8" name="Oval 30">
              <a:extLst>
                <a:ext uri="{FF2B5EF4-FFF2-40B4-BE49-F238E27FC236}">
                  <a16:creationId xmlns:a16="http://schemas.microsoft.com/office/drawing/2014/main" id="{4DEA4D8F-F0F1-48FC-823A-C2FB867BF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8019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9" name="Oval 31">
              <a:extLst>
                <a:ext uri="{FF2B5EF4-FFF2-40B4-BE49-F238E27FC236}">
                  <a16:creationId xmlns:a16="http://schemas.microsoft.com/office/drawing/2014/main" id="{3205191F-7426-4582-B39D-F9FC1FC42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0813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0" name="Oval 32">
              <a:extLst>
                <a:ext uri="{FF2B5EF4-FFF2-40B4-BE49-F238E27FC236}">
                  <a16:creationId xmlns:a16="http://schemas.microsoft.com/office/drawing/2014/main" id="{C34E3AEC-91A4-4A54-8B87-0BBD1D0DA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132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1" name="Oval 33">
              <a:extLst>
                <a:ext uri="{FF2B5EF4-FFF2-40B4-BE49-F238E27FC236}">
                  <a16:creationId xmlns:a16="http://schemas.microsoft.com/office/drawing/2014/main" id="{A9706728-FC2A-461E-9223-514C60F43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538540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2" name="Oval 34">
              <a:extLst>
                <a:ext uri="{FF2B5EF4-FFF2-40B4-BE49-F238E27FC236}">
                  <a16:creationId xmlns:a16="http://schemas.microsoft.com/office/drawing/2014/main" id="{0846007B-1AA0-4553-96CA-BD16E94C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2875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Group 2"/>
          <p:cNvGrpSpPr>
            <a:grpSpLocks/>
          </p:cNvGrpSpPr>
          <p:nvPr/>
        </p:nvGrpSpPr>
        <p:grpSpPr bwMode="auto">
          <a:xfrm>
            <a:off x="2336800" y="1447800"/>
            <a:ext cx="6864350" cy="5003800"/>
            <a:chOff x="576" y="912"/>
            <a:chExt cx="4864" cy="3152"/>
          </a:xfrm>
        </p:grpSpPr>
        <p:graphicFrame>
          <p:nvGraphicFramePr>
            <p:cNvPr id="136231" name="Object 3"/>
            <p:cNvGraphicFramePr>
              <a:graphicFrameLocks noChangeAspect="1"/>
            </p:cNvGraphicFramePr>
            <p:nvPr/>
          </p:nvGraphicFramePr>
          <p:xfrm>
            <a:off x="864" y="912"/>
            <a:ext cx="4576" cy="3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5727700" imgH="4584700" progId="MSGraph.Chart.8">
                    <p:embed followColorScheme="full"/>
                  </p:oleObj>
                </mc:Choice>
                <mc:Fallback>
                  <p:oleObj name="Chart" r:id="rId2" imgW="5727700" imgH="4584700" progId="MSGraph.Chart.8">
                    <p:embed followColorScheme="full"/>
                    <p:pic>
                      <p:nvPicPr>
                        <p:cNvPr id="13623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912"/>
                          <a:ext cx="4576" cy="3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404" name="Text Box 4"/>
            <p:cNvSpPr txBox="1">
              <a:spLocks noChangeArrowheads="1"/>
            </p:cNvSpPr>
            <p:nvPr/>
          </p:nvSpPr>
          <p:spPr bwMode="auto">
            <a:xfrm>
              <a:off x="576" y="1972"/>
              <a:ext cx="636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QOL 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Score</a:t>
              </a:r>
            </a:p>
          </p:txBody>
        </p:sp>
      </p:grpSp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4030663" y="228601"/>
            <a:ext cx="479875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CC"/>
                </a:solidFill>
                <a:latin typeface="Arial" charset="0"/>
              </a:rPr>
              <a:t>Treatment Intent:  Improve QOL</a:t>
            </a:r>
            <a:endParaRPr lang="en-CA" sz="24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58406" name="Line 6"/>
          <p:cNvSpPr>
            <a:spLocks noChangeShapeType="1"/>
          </p:cNvSpPr>
          <p:nvPr/>
        </p:nvSpPr>
        <p:spPr bwMode="auto">
          <a:xfrm>
            <a:off x="2844800" y="857250"/>
            <a:ext cx="6096000" cy="0"/>
          </a:xfrm>
          <a:prstGeom prst="line">
            <a:avLst/>
          </a:prstGeom>
          <a:noFill/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58407" name="Freeform 7"/>
          <p:cNvSpPr>
            <a:spLocks/>
          </p:cNvSpPr>
          <p:nvPr/>
        </p:nvSpPr>
        <p:spPr bwMode="auto">
          <a:xfrm rot="21512446">
            <a:off x="4549776" y="3443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8408" name="Freeform 8"/>
          <p:cNvSpPr>
            <a:spLocks/>
          </p:cNvSpPr>
          <p:nvPr/>
        </p:nvSpPr>
        <p:spPr bwMode="auto">
          <a:xfrm rot="21298717">
            <a:off x="4503739" y="2987645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8409" name="Freeform 9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8410" name="Freeform 10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8411" name="Freeform 11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8412" name="Freeform 12"/>
          <p:cNvSpPr>
            <a:spLocks/>
          </p:cNvSpPr>
          <p:nvPr/>
        </p:nvSpPr>
        <p:spPr bwMode="auto">
          <a:xfrm rot="21590987">
            <a:off x="4537076" y="2681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8413" name="Freeform 13"/>
          <p:cNvSpPr>
            <a:spLocks/>
          </p:cNvSpPr>
          <p:nvPr/>
        </p:nvSpPr>
        <p:spPr bwMode="auto">
          <a:xfrm rot="159391">
            <a:off x="4535489" y="23764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8414" name="Freeform 14"/>
          <p:cNvSpPr>
            <a:spLocks/>
          </p:cNvSpPr>
          <p:nvPr/>
        </p:nvSpPr>
        <p:spPr bwMode="auto">
          <a:xfrm rot="524203">
            <a:off x="4546601" y="30876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8415" name="Freeform 15"/>
          <p:cNvSpPr>
            <a:spLocks/>
          </p:cNvSpPr>
          <p:nvPr/>
        </p:nvSpPr>
        <p:spPr bwMode="auto">
          <a:xfrm rot="394128">
            <a:off x="4562476" y="35956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8416" name="Freeform 16"/>
          <p:cNvSpPr>
            <a:spLocks/>
          </p:cNvSpPr>
          <p:nvPr/>
        </p:nvSpPr>
        <p:spPr bwMode="auto">
          <a:xfrm rot="21102678">
            <a:off x="4513264" y="3368645"/>
            <a:ext cx="3735387" cy="400110"/>
          </a:xfrm>
          <a:custGeom>
            <a:avLst/>
            <a:gdLst>
              <a:gd name="T0" fmla="*/ 0 w 2696"/>
              <a:gd name="T1" fmla="*/ 431800 h 272"/>
              <a:gd name="T2" fmla="*/ 1607214 w 2696"/>
              <a:gd name="T3" fmla="*/ 304800 h 272"/>
              <a:gd name="T4" fmla="*/ 3735387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8417" name="Freeform 17"/>
          <p:cNvSpPr>
            <a:spLocks/>
          </p:cNvSpPr>
          <p:nvPr/>
        </p:nvSpPr>
        <p:spPr bwMode="auto">
          <a:xfrm rot="21102678">
            <a:off x="4508500" y="2791589"/>
            <a:ext cx="3792538" cy="400110"/>
          </a:xfrm>
          <a:custGeom>
            <a:avLst/>
            <a:gdLst>
              <a:gd name="T0" fmla="*/ 0 w 2696"/>
              <a:gd name="T1" fmla="*/ 198438 h 272"/>
              <a:gd name="T2" fmla="*/ 1631804 w 2696"/>
              <a:gd name="T3" fmla="*/ 140074 h 272"/>
              <a:gd name="T4" fmla="*/ 3792538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8418" name="Freeform 18"/>
          <p:cNvSpPr>
            <a:spLocks/>
          </p:cNvSpPr>
          <p:nvPr/>
        </p:nvSpPr>
        <p:spPr bwMode="auto">
          <a:xfrm rot="17407">
            <a:off x="4532314" y="2478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8BF3AD7-47CB-4B07-BFB7-B4B48E0F7AC4}"/>
              </a:ext>
            </a:extLst>
          </p:cNvPr>
          <p:cNvGrpSpPr/>
          <p:nvPr/>
        </p:nvGrpSpPr>
        <p:grpSpPr>
          <a:xfrm>
            <a:off x="4503740" y="2615186"/>
            <a:ext cx="91440" cy="1494791"/>
            <a:chOff x="4503740" y="2424114"/>
            <a:chExt cx="91440" cy="1494791"/>
          </a:xfrm>
        </p:grpSpPr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D513503A-98F6-433B-9A99-7F8C583F2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6273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3" name="Oval 9">
              <a:extLst>
                <a:ext uri="{FF2B5EF4-FFF2-40B4-BE49-F238E27FC236}">
                  <a16:creationId xmlns:a16="http://schemas.microsoft.com/office/drawing/2014/main" id="{9EC7DD61-FBE0-481E-93FA-8C79DD171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8432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31AB8533-AEA4-454D-977D-ABE607C0E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9257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5" name="Oval 11">
              <a:extLst>
                <a:ext uri="{FF2B5EF4-FFF2-40B4-BE49-F238E27FC236}">
                  <a16:creationId xmlns:a16="http://schemas.microsoft.com/office/drawing/2014/main" id="{F5B7B058-0276-4AF2-B583-D288A2D44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0210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6" name="Oval 12">
              <a:extLst>
                <a:ext uri="{FF2B5EF4-FFF2-40B4-BE49-F238E27FC236}">
                  <a16:creationId xmlns:a16="http://schemas.microsoft.com/office/drawing/2014/main" id="{10ACC615-69D0-4293-9707-209EAEE19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1416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7" name="Oval 13">
              <a:extLst>
                <a:ext uri="{FF2B5EF4-FFF2-40B4-BE49-F238E27FC236}">
                  <a16:creationId xmlns:a16="http://schemas.microsoft.com/office/drawing/2014/main" id="{D6B978EB-A553-4141-9722-98E9702FE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3194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8" name="Oval 14">
              <a:extLst>
                <a:ext uri="{FF2B5EF4-FFF2-40B4-BE49-F238E27FC236}">
                  <a16:creationId xmlns:a16="http://schemas.microsoft.com/office/drawing/2014/main" id="{507489C0-E91C-4376-B2F3-AB83A8D1D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50361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9" name="Oval 15">
              <a:extLst>
                <a:ext uri="{FF2B5EF4-FFF2-40B4-BE49-F238E27FC236}">
                  <a16:creationId xmlns:a16="http://schemas.microsoft.com/office/drawing/2014/main" id="{5FED73D7-6022-4FD3-B01E-1BC7436F0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6496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0" name="Oval 16">
              <a:extLst>
                <a:ext uri="{FF2B5EF4-FFF2-40B4-BE49-F238E27FC236}">
                  <a16:creationId xmlns:a16="http://schemas.microsoft.com/office/drawing/2014/main" id="{E836F157-0142-42EE-A6E8-881AB0EEB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8274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1" name="Oval 17">
              <a:extLst>
                <a:ext uri="{FF2B5EF4-FFF2-40B4-BE49-F238E27FC236}">
                  <a16:creationId xmlns:a16="http://schemas.microsoft.com/office/drawing/2014/main" id="{976AE08E-7881-447E-8D50-6C24AD3C9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4241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918A643-DA3C-478F-B377-A0BEDE84CB8C}"/>
              </a:ext>
            </a:extLst>
          </p:cNvPr>
          <p:cNvGrpSpPr/>
          <p:nvPr/>
        </p:nvGrpSpPr>
        <p:grpSpPr>
          <a:xfrm>
            <a:off x="8229609" y="2364361"/>
            <a:ext cx="91440" cy="1456691"/>
            <a:chOff x="8229609" y="2173289"/>
            <a:chExt cx="91440" cy="1456691"/>
          </a:xfrm>
        </p:grpSpPr>
        <p:sp>
          <p:nvSpPr>
            <p:cNvPr id="53" name="Oval 25">
              <a:extLst>
                <a:ext uri="{FF2B5EF4-FFF2-40B4-BE49-F238E27FC236}">
                  <a16:creationId xmlns:a16="http://schemas.microsoft.com/office/drawing/2014/main" id="{2F4A1E92-ADEF-4803-969C-940113D31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2113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4" name="Oval 26">
              <a:extLst>
                <a:ext uri="{FF2B5EF4-FFF2-40B4-BE49-F238E27FC236}">
                  <a16:creationId xmlns:a16="http://schemas.microsoft.com/office/drawing/2014/main" id="{E8D57509-9146-4AA4-82B1-1D57593A9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1732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5" name="Oval 27">
              <a:extLst>
                <a:ext uri="{FF2B5EF4-FFF2-40B4-BE49-F238E27FC236}">
                  <a16:creationId xmlns:a16="http://schemas.microsoft.com/office/drawing/2014/main" id="{022E879E-32D0-4EAB-BF0E-8768C9414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3764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6" name="Oval 28">
              <a:extLst>
                <a:ext uri="{FF2B5EF4-FFF2-40B4-BE49-F238E27FC236}">
                  <a16:creationId xmlns:a16="http://schemas.microsoft.com/office/drawing/2014/main" id="{B976882F-28C2-49A8-91AF-6D1452794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497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7" name="Oval 29">
              <a:extLst>
                <a:ext uri="{FF2B5EF4-FFF2-40B4-BE49-F238E27FC236}">
                  <a16:creationId xmlns:a16="http://schemas.microsoft.com/office/drawing/2014/main" id="{FBC46E80-7637-44C8-9522-0940CC84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7384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8" name="Oval 30">
              <a:extLst>
                <a:ext uri="{FF2B5EF4-FFF2-40B4-BE49-F238E27FC236}">
                  <a16:creationId xmlns:a16="http://schemas.microsoft.com/office/drawing/2014/main" id="{13C838EF-F218-409B-95C4-F9013D82F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8019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9" name="Oval 31">
              <a:extLst>
                <a:ext uri="{FF2B5EF4-FFF2-40B4-BE49-F238E27FC236}">
                  <a16:creationId xmlns:a16="http://schemas.microsoft.com/office/drawing/2014/main" id="{F717340B-FD6B-4392-9579-FE80BF511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0813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0" name="Oval 32">
              <a:extLst>
                <a:ext uri="{FF2B5EF4-FFF2-40B4-BE49-F238E27FC236}">
                  <a16:creationId xmlns:a16="http://schemas.microsoft.com/office/drawing/2014/main" id="{5EE2F533-2F61-4B6D-B7CB-BC49A4591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132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1" name="Oval 33">
              <a:extLst>
                <a:ext uri="{FF2B5EF4-FFF2-40B4-BE49-F238E27FC236}">
                  <a16:creationId xmlns:a16="http://schemas.microsoft.com/office/drawing/2014/main" id="{677B79A8-27C9-4999-A26D-FEEECB501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538540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2" name="Oval 34">
              <a:extLst>
                <a:ext uri="{FF2B5EF4-FFF2-40B4-BE49-F238E27FC236}">
                  <a16:creationId xmlns:a16="http://schemas.microsoft.com/office/drawing/2014/main" id="{CDDB7837-9100-4069-AD4B-E8F4ACC8A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2875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Group 2"/>
          <p:cNvGrpSpPr>
            <a:grpSpLocks/>
          </p:cNvGrpSpPr>
          <p:nvPr/>
        </p:nvGrpSpPr>
        <p:grpSpPr bwMode="auto">
          <a:xfrm>
            <a:off x="2370139" y="1447800"/>
            <a:ext cx="6865937" cy="5003800"/>
            <a:chOff x="576" y="912"/>
            <a:chExt cx="4864" cy="3152"/>
          </a:xfrm>
        </p:grpSpPr>
        <p:graphicFrame>
          <p:nvGraphicFramePr>
            <p:cNvPr id="137255" name="Object 3"/>
            <p:cNvGraphicFramePr>
              <a:graphicFrameLocks noChangeAspect="1"/>
            </p:cNvGraphicFramePr>
            <p:nvPr/>
          </p:nvGraphicFramePr>
          <p:xfrm>
            <a:off x="864" y="912"/>
            <a:ext cx="4576" cy="3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5727700" imgH="4584700" progId="MSGraph.Chart.8">
                    <p:embed followColorScheme="full"/>
                  </p:oleObj>
                </mc:Choice>
                <mc:Fallback>
                  <p:oleObj name="Chart" r:id="rId2" imgW="5727700" imgH="4584700" progId="MSGraph.Chart.8">
                    <p:embed followColorScheme="full"/>
                    <p:pic>
                      <p:nvPicPr>
                        <p:cNvPr id="13725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912"/>
                          <a:ext cx="4576" cy="3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9428" name="Text Box 4"/>
            <p:cNvSpPr txBox="1">
              <a:spLocks noChangeArrowheads="1"/>
            </p:cNvSpPr>
            <p:nvPr/>
          </p:nvSpPr>
          <p:spPr bwMode="auto">
            <a:xfrm>
              <a:off x="576" y="1972"/>
              <a:ext cx="636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QOL 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Score</a:t>
              </a:r>
            </a:p>
          </p:txBody>
        </p:sp>
      </p:grpSp>
      <p:sp>
        <p:nvSpPr>
          <p:cNvPr id="359429" name="Text Box 5"/>
          <p:cNvSpPr txBox="1">
            <a:spLocks noChangeArrowheads="1"/>
          </p:cNvSpPr>
          <p:nvPr/>
        </p:nvSpPr>
        <p:spPr bwMode="auto">
          <a:xfrm>
            <a:off x="4030663" y="228601"/>
            <a:ext cx="479875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CC"/>
                </a:solidFill>
                <a:latin typeface="Arial" charset="0"/>
              </a:rPr>
              <a:t>Treatment Intent:  Improve QOL</a:t>
            </a:r>
            <a:endParaRPr lang="en-CA" sz="24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59430" name="Line 6"/>
          <p:cNvSpPr>
            <a:spLocks noChangeShapeType="1"/>
          </p:cNvSpPr>
          <p:nvPr/>
        </p:nvSpPr>
        <p:spPr bwMode="auto">
          <a:xfrm>
            <a:off x="2844800" y="857250"/>
            <a:ext cx="6096000" cy="0"/>
          </a:xfrm>
          <a:prstGeom prst="line">
            <a:avLst/>
          </a:prstGeom>
          <a:noFill/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59431" name="Freeform 7"/>
          <p:cNvSpPr>
            <a:spLocks/>
          </p:cNvSpPr>
          <p:nvPr/>
        </p:nvSpPr>
        <p:spPr bwMode="auto">
          <a:xfrm rot="21512446">
            <a:off x="4549776" y="3443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9432" name="Freeform 8"/>
          <p:cNvSpPr>
            <a:spLocks/>
          </p:cNvSpPr>
          <p:nvPr/>
        </p:nvSpPr>
        <p:spPr bwMode="auto">
          <a:xfrm rot="21298717">
            <a:off x="4503739" y="2987645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9433" name="Freeform 9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9434" name="Freeform 10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9435" name="Freeform 11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9436" name="Freeform 12"/>
          <p:cNvSpPr>
            <a:spLocks/>
          </p:cNvSpPr>
          <p:nvPr/>
        </p:nvSpPr>
        <p:spPr bwMode="auto">
          <a:xfrm rot="21590987">
            <a:off x="4537076" y="2681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9437" name="Freeform 13"/>
          <p:cNvSpPr>
            <a:spLocks/>
          </p:cNvSpPr>
          <p:nvPr/>
        </p:nvSpPr>
        <p:spPr bwMode="auto">
          <a:xfrm rot="159391">
            <a:off x="4535489" y="23764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9438" name="Freeform 14"/>
          <p:cNvSpPr>
            <a:spLocks/>
          </p:cNvSpPr>
          <p:nvPr/>
        </p:nvSpPr>
        <p:spPr bwMode="auto">
          <a:xfrm rot="524203">
            <a:off x="4546601" y="30876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9439" name="Freeform 15"/>
          <p:cNvSpPr>
            <a:spLocks/>
          </p:cNvSpPr>
          <p:nvPr/>
        </p:nvSpPr>
        <p:spPr bwMode="auto">
          <a:xfrm rot="596289">
            <a:off x="4547381" y="3496992"/>
            <a:ext cx="3711984" cy="498948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9440" name="Freeform 16"/>
          <p:cNvSpPr>
            <a:spLocks/>
          </p:cNvSpPr>
          <p:nvPr/>
        </p:nvSpPr>
        <p:spPr bwMode="auto">
          <a:xfrm rot="21102678">
            <a:off x="4513264" y="3368645"/>
            <a:ext cx="3735387" cy="400110"/>
          </a:xfrm>
          <a:custGeom>
            <a:avLst/>
            <a:gdLst>
              <a:gd name="T0" fmla="*/ 0 w 2696"/>
              <a:gd name="T1" fmla="*/ 431800 h 272"/>
              <a:gd name="T2" fmla="*/ 1607214 w 2696"/>
              <a:gd name="T3" fmla="*/ 304800 h 272"/>
              <a:gd name="T4" fmla="*/ 3735387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9441" name="Freeform 17"/>
          <p:cNvSpPr>
            <a:spLocks/>
          </p:cNvSpPr>
          <p:nvPr/>
        </p:nvSpPr>
        <p:spPr bwMode="auto">
          <a:xfrm rot="21102678">
            <a:off x="4508500" y="2791589"/>
            <a:ext cx="3792538" cy="400110"/>
          </a:xfrm>
          <a:custGeom>
            <a:avLst/>
            <a:gdLst>
              <a:gd name="T0" fmla="*/ 0 w 2696"/>
              <a:gd name="T1" fmla="*/ 198438 h 272"/>
              <a:gd name="T2" fmla="*/ 1631804 w 2696"/>
              <a:gd name="T3" fmla="*/ 140074 h 272"/>
              <a:gd name="T4" fmla="*/ 3792538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59442" name="Freeform 18"/>
          <p:cNvSpPr>
            <a:spLocks/>
          </p:cNvSpPr>
          <p:nvPr/>
        </p:nvSpPr>
        <p:spPr bwMode="auto">
          <a:xfrm rot="17407">
            <a:off x="4532314" y="2478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FFFF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B7B6D13-7978-46BC-AF85-589806290606}"/>
              </a:ext>
            </a:extLst>
          </p:cNvPr>
          <p:cNvGrpSpPr/>
          <p:nvPr/>
        </p:nvGrpSpPr>
        <p:grpSpPr>
          <a:xfrm>
            <a:off x="4503740" y="2615186"/>
            <a:ext cx="91440" cy="1494791"/>
            <a:chOff x="4503740" y="2424114"/>
            <a:chExt cx="91440" cy="1494791"/>
          </a:xfrm>
        </p:grpSpPr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708D7BF9-3882-4A4F-85D5-954AF0009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6273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3" name="Oval 9">
              <a:extLst>
                <a:ext uri="{FF2B5EF4-FFF2-40B4-BE49-F238E27FC236}">
                  <a16:creationId xmlns:a16="http://schemas.microsoft.com/office/drawing/2014/main" id="{A3CA76A7-D640-4E6E-9B89-9B2EDF6A4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8432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151C5091-F953-465D-A3E7-47896E0F0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9257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5" name="Oval 11">
              <a:extLst>
                <a:ext uri="{FF2B5EF4-FFF2-40B4-BE49-F238E27FC236}">
                  <a16:creationId xmlns:a16="http://schemas.microsoft.com/office/drawing/2014/main" id="{E5930142-8FBF-43FB-BDF1-BEA43B6A8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0210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6" name="Oval 12">
              <a:extLst>
                <a:ext uri="{FF2B5EF4-FFF2-40B4-BE49-F238E27FC236}">
                  <a16:creationId xmlns:a16="http://schemas.microsoft.com/office/drawing/2014/main" id="{3967CB5B-B0C6-4640-B143-E4D6C71F0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1416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7" name="Oval 13">
              <a:extLst>
                <a:ext uri="{FF2B5EF4-FFF2-40B4-BE49-F238E27FC236}">
                  <a16:creationId xmlns:a16="http://schemas.microsoft.com/office/drawing/2014/main" id="{A84912FC-BD83-4BB4-81F7-72BCB9C3C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3194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8" name="Oval 14">
              <a:extLst>
                <a:ext uri="{FF2B5EF4-FFF2-40B4-BE49-F238E27FC236}">
                  <a16:creationId xmlns:a16="http://schemas.microsoft.com/office/drawing/2014/main" id="{0925D0EB-0BD6-4394-836D-7D3FE40AD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50361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9" name="Oval 15">
              <a:extLst>
                <a:ext uri="{FF2B5EF4-FFF2-40B4-BE49-F238E27FC236}">
                  <a16:creationId xmlns:a16="http://schemas.microsoft.com/office/drawing/2014/main" id="{CCF1905A-6534-46AE-9294-6497E62F1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6496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0" name="Oval 16">
              <a:extLst>
                <a:ext uri="{FF2B5EF4-FFF2-40B4-BE49-F238E27FC236}">
                  <a16:creationId xmlns:a16="http://schemas.microsoft.com/office/drawing/2014/main" id="{713D71CE-6A12-49C8-8F1B-8133602B3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8274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1" name="Oval 17">
              <a:extLst>
                <a:ext uri="{FF2B5EF4-FFF2-40B4-BE49-F238E27FC236}">
                  <a16:creationId xmlns:a16="http://schemas.microsoft.com/office/drawing/2014/main" id="{C903C0C6-AB01-476F-B8ED-D2F4255AE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4241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C7326EF-EE9F-418C-B138-F13AD6DD0F21}"/>
              </a:ext>
            </a:extLst>
          </p:cNvPr>
          <p:cNvGrpSpPr/>
          <p:nvPr/>
        </p:nvGrpSpPr>
        <p:grpSpPr>
          <a:xfrm>
            <a:off x="8229609" y="2364361"/>
            <a:ext cx="91440" cy="1456691"/>
            <a:chOff x="8229609" y="2173289"/>
            <a:chExt cx="91440" cy="1456691"/>
          </a:xfrm>
        </p:grpSpPr>
        <p:sp>
          <p:nvSpPr>
            <p:cNvPr id="53" name="Oval 25">
              <a:extLst>
                <a:ext uri="{FF2B5EF4-FFF2-40B4-BE49-F238E27FC236}">
                  <a16:creationId xmlns:a16="http://schemas.microsoft.com/office/drawing/2014/main" id="{180C88A8-FC3D-4161-B951-9C6E16038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2113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4" name="Oval 26">
              <a:extLst>
                <a:ext uri="{FF2B5EF4-FFF2-40B4-BE49-F238E27FC236}">
                  <a16:creationId xmlns:a16="http://schemas.microsoft.com/office/drawing/2014/main" id="{947541B6-A000-405A-ACD6-07B88658F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1732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5" name="Oval 27">
              <a:extLst>
                <a:ext uri="{FF2B5EF4-FFF2-40B4-BE49-F238E27FC236}">
                  <a16:creationId xmlns:a16="http://schemas.microsoft.com/office/drawing/2014/main" id="{AFF7B670-2642-40A9-99BA-4A9CF1898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3764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6" name="Oval 28">
              <a:extLst>
                <a:ext uri="{FF2B5EF4-FFF2-40B4-BE49-F238E27FC236}">
                  <a16:creationId xmlns:a16="http://schemas.microsoft.com/office/drawing/2014/main" id="{ECBB9473-2D20-4942-ADAF-58633244D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497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7" name="Oval 29">
              <a:extLst>
                <a:ext uri="{FF2B5EF4-FFF2-40B4-BE49-F238E27FC236}">
                  <a16:creationId xmlns:a16="http://schemas.microsoft.com/office/drawing/2014/main" id="{D92344FD-43F8-4CC0-BE1E-899262C2D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7384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8" name="Oval 30">
              <a:extLst>
                <a:ext uri="{FF2B5EF4-FFF2-40B4-BE49-F238E27FC236}">
                  <a16:creationId xmlns:a16="http://schemas.microsoft.com/office/drawing/2014/main" id="{284A7B11-EFC0-4980-97D0-15D03E03B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8019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9" name="Oval 31">
              <a:extLst>
                <a:ext uri="{FF2B5EF4-FFF2-40B4-BE49-F238E27FC236}">
                  <a16:creationId xmlns:a16="http://schemas.microsoft.com/office/drawing/2014/main" id="{FAF1C674-CE91-4D21-BC46-034F05711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0813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0" name="Oval 32">
              <a:extLst>
                <a:ext uri="{FF2B5EF4-FFF2-40B4-BE49-F238E27FC236}">
                  <a16:creationId xmlns:a16="http://schemas.microsoft.com/office/drawing/2014/main" id="{15705B5E-D943-423C-8D29-ABCA64161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132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1" name="Oval 33">
              <a:extLst>
                <a:ext uri="{FF2B5EF4-FFF2-40B4-BE49-F238E27FC236}">
                  <a16:creationId xmlns:a16="http://schemas.microsoft.com/office/drawing/2014/main" id="{15D92E34-3839-4679-9B99-008468A96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538540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2" name="Oval 34">
              <a:extLst>
                <a:ext uri="{FF2B5EF4-FFF2-40B4-BE49-F238E27FC236}">
                  <a16:creationId xmlns:a16="http://schemas.microsoft.com/office/drawing/2014/main" id="{4649BB76-8E52-4D90-B574-14D2D8D70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2875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42" name="Object 2"/>
          <p:cNvGraphicFramePr>
            <a:graphicFrameLocks noChangeAspect="1"/>
          </p:cNvGraphicFramePr>
          <p:nvPr/>
        </p:nvGraphicFramePr>
        <p:xfrm>
          <a:off x="2738438" y="1017588"/>
          <a:ext cx="7442200" cy="584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565900" imgH="4584700" progId="MSGraph.Chart.8">
                  <p:embed followColorScheme="full"/>
                </p:oleObj>
              </mc:Choice>
              <mc:Fallback>
                <p:oleObj name="Chart" r:id="rId2" imgW="6565900" imgH="4584700" progId="MSGraph.Chart.8">
                  <p:embed followColorScheme="full"/>
                  <p:pic>
                    <p:nvPicPr>
                      <p:cNvPr id="138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1017588"/>
                        <a:ext cx="7442200" cy="584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0451" name="Text Box 3"/>
          <p:cNvSpPr txBox="1">
            <a:spLocks noChangeArrowheads="1"/>
          </p:cNvSpPr>
          <p:nvPr/>
        </p:nvSpPr>
        <p:spPr bwMode="auto">
          <a:xfrm>
            <a:off x="2265771" y="3130550"/>
            <a:ext cx="1196161" cy="116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000" b="1">
                <a:solidFill>
                  <a:srgbClr val="FFFF99"/>
                </a:solidFill>
                <a:latin typeface="Arial" charset="0"/>
              </a:rPr>
              <a:t>Percent </a:t>
            </a:r>
          </a:p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000" b="1">
                <a:solidFill>
                  <a:srgbClr val="FFFF99"/>
                </a:solidFill>
                <a:latin typeface="Arial" charset="0"/>
              </a:rPr>
              <a:t>of</a:t>
            </a:r>
          </a:p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000" b="1">
                <a:solidFill>
                  <a:srgbClr val="FFFF99"/>
                </a:solidFill>
                <a:latin typeface="Arial" charset="0"/>
              </a:rPr>
              <a:t>Patients</a:t>
            </a:r>
          </a:p>
        </p:txBody>
      </p:sp>
      <p:sp>
        <p:nvSpPr>
          <p:cNvPr id="360452" name="Text Box 4"/>
          <p:cNvSpPr txBox="1">
            <a:spLocks noChangeArrowheads="1"/>
          </p:cNvSpPr>
          <p:nvPr/>
        </p:nvSpPr>
        <p:spPr bwMode="auto">
          <a:xfrm>
            <a:off x="4030663" y="228601"/>
            <a:ext cx="479875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CC"/>
                </a:solidFill>
                <a:latin typeface="Arial" charset="0"/>
              </a:rPr>
              <a:t>Treatment Intent:  Improve QOL</a:t>
            </a:r>
            <a:endParaRPr lang="en-CA" sz="24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60453" name="Line 5"/>
          <p:cNvSpPr>
            <a:spLocks noChangeShapeType="1"/>
          </p:cNvSpPr>
          <p:nvPr/>
        </p:nvSpPr>
        <p:spPr bwMode="auto">
          <a:xfrm>
            <a:off x="2844800" y="857250"/>
            <a:ext cx="6096000" cy="0"/>
          </a:xfrm>
          <a:prstGeom prst="line">
            <a:avLst/>
          </a:prstGeom>
          <a:noFill/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Text Box 2"/>
          <p:cNvSpPr txBox="1">
            <a:spLocks noChangeArrowheads="1"/>
          </p:cNvSpPr>
          <p:nvPr/>
        </p:nvSpPr>
        <p:spPr bwMode="auto">
          <a:xfrm>
            <a:off x="4421986" y="1"/>
            <a:ext cx="29209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75000"/>
              </a:spcAft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75000"/>
              </a:spcAft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75000"/>
              </a:spcAft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75000"/>
              </a:spcAft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CA" altLang="en-US" sz="2400">
                <a:solidFill>
                  <a:srgbClr val="FFFFCC"/>
                </a:solidFill>
              </a:rPr>
              <a:t>Some Concerns….</a:t>
            </a:r>
          </a:p>
        </p:txBody>
      </p:sp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1862138" y="685801"/>
            <a:ext cx="853440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75000"/>
              </a:spcAft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75000"/>
              </a:spcAft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75000"/>
              </a:spcAft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75000"/>
              </a:spcAft>
              <a:defRPr sz="2000" b="1">
                <a:solidFill>
                  <a:srgbClr val="FFFF99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CA" altLang="en-US" sz="2200">
              <a:solidFill>
                <a:srgbClr val="000000"/>
              </a:solidFill>
            </a:endParaRP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CA" altLang="en-US" sz="2200">
                <a:solidFill>
                  <a:srgbClr val="FFFFCC"/>
                </a:solidFill>
              </a:rPr>
              <a:t>   Problem of missing data – potential bias in QOL results</a:t>
            </a:r>
            <a:endParaRPr lang="en-US" altLang="en-US" sz="2200">
              <a:solidFill>
                <a:srgbClr val="FFFFCC"/>
              </a:solidFill>
            </a:endParaRP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CA" altLang="en-US" sz="2200">
              <a:solidFill>
                <a:srgbClr val="FFFFCC"/>
              </a:solidFill>
            </a:endParaRP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CA" altLang="en-US" sz="2200">
              <a:solidFill>
                <a:srgbClr val="FFFFCC"/>
              </a:solidFill>
            </a:endParaRPr>
          </a:p>
          <a:p>
            <a:pPr marL="457200" lvl="1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CA" altLang="en-US" sz="2200">
              <a:solidFill>
                <a:srgbClr val="FFFFCC"/>
              </a:solidFill>
            </a:endParaRPr>
          </a:p>
          <a:p>
            <a:pPr marL="457200" lvl="1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CA" altLang="en-US" sz="2200">
              <a:solidFill>
                <a:srgbClr val="CCFFCC"/>
              </a:solidFill>
            </a:endParaRP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CA" altLang="en-US" sz="2200">
              <a:solidFill>
                <a:srgbClr val="660066"/>
              </a:solidFill>
            </a:endParaRPr>
          </a:p>
        </p:txBody>
      </p:sp>
      <p:sp>
        <p:nvSpPr>
          <p:cNvPr id="363524" name="Line 4"/>
          <p:cNvSpPr>
            <a:spLocks noChangeShapeType="1"/>
          </p:cNvSpPr>
          <p:nvPr/>
        </p:nvSpPr>
        <p:spPr bwMode="auto">
          <a:xfrm>
            <a:off x="2844800" y="628650"/>
            <a:ext cx="6096000" cy="0"/>
          </a:xfrm>
          <a:prstGeom prst="line">
            <a:avLst/>
          </a:prstGeom>
          <a:noFill/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38" name="Group 2"/>
          <p:cNvGrpSpPr>
            <a:grpSpLocks/>
          </p:cNvGrpSpPr>
          <p:nvPr/>
        </p:nvGrpSpPr>
        <p:grpSpPr bwMode="auto">
          <a:xfrm>
            <a:off x="2336800" y="1447800"/>
            <a:ext cx="6864350" cy="5003800"/>
            <a:chOff x="576" y="912"/>
            <a:chExt cx="4864" cy="3152"/>
          </a:xfrm>
        </p:grpSpPr>
        <p:graphicFrame>
          <p:nvGraphicFramePr>
            <p:cNvPr id="142375" name="Object 3"/>
            <p:cNvGraphicFramePr>
              <a:graphicFrameLocks noChangeAspect="1"/>
            </p:cNvGraphicFramePr>
            <p:nvPr/>
          </p:nvGraphicFramePr>
          <p:xfrm>
            <a:off x="864" y="912"/>
            <a:ext cx="4576" cy="3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5727700" imgH="4584700" progId="MSGraph.Chart.8">
                    <p:embed followColorScheme="full"/>
                  </p:oleObj>
                </mc:Choice>
                <mc:Fallback>
                  <p:oleObj name="Chart" r:id="rId2" imgW="5727700" imgH="4584700" progId="MSGraph.Chart.8">
                    <p:embed followColorScheme="full"/>
                    <p:pic>
                      <p:nvPicPr>
                        <p:cNvPr id="14237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912"/>
                          <a:ext cx="4576" cy="3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4548" name="Text Box 4"/>
            <p:cNvSpPr txBox="1">
              <a:spLocks noChangeArrowheads="1"/>
            </p:cNvSpPr>
            <p:nvPr/>
          </p:nvSpPr>
          <p:spPr bwMode="auto">
            <a:xfrm>
              <a:off x="576" y="1972"/>
              <a:ext cx="636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QOL 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Score</a:t>
              </a:r>
            </a:p>
          </p:txBody>
        </p:sp>
      </p:grpSp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4030663" y="228601"/>
            <a:ext cx="479875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CC"/>
                </a:solidFill>
                <a:latin typeface="Arial" charset="0"/>
              </a:rPr>
              <a:t>Treatment Intent:  Improve QOL</a:t>
            </a:r>
            <a:endParaRPr lang="en-CA" sz="24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64550" name="Line 6"/>
          <p:cNvSpPr>
            <a:spLocks noChangeShapeType="1"/>
          </p:cNvSpPr>
          <p:nvPr/>
        </p:nvSpPr>
        <p:spPr bwMode="auto">
          <a:xfrm>
            <a:off x="2844800" y="857250"/>
            <a:ext cx="6096000" cy="0"/>
          </a:xfrm>
          <a:prstGeom prst="line">
            <a:avLst/>
          </a:prstGeom>
          <a:noFill/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64551" name="Freeform 7"/>
          <p:cNvSpPr>
            <a:spLocks/>
          </p:cNvSpPr>
          <p:nvPr/>
        </p:nvSpPr>
        <p:spPr bwMode="auto">
          <a:xfrm rot="21512446">
            <a:off x="4549776" y="3443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4552" name="Freeform 8"/>
          <p:cNvSpPr>
            <a:spLocks/>
          </p:cNvSpPr>
          <p:nvPr/>
        </p:nvSpPr>
        <p:spPr bwMode="auto">
          <a:xfrm rot="21298717">
            <a:off x="4503739" y="2987645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4553" name="Freeform 9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4554" name="Freeform 10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4555" name="Freeform 11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4556" name="Freeform 12"/>
          <p:cNvSpPr>
            <a:spLocks/>
          </p:cNvSpPr>
          <p:nvPr/>
        </p:nvSpPr>
        <p:spPr bwMode="auto">
          <a:xfrm rot="21590987">
            <a:off x="4537076" y="2681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4557" name="Freeform 13"/>
          <p:cNvSpPr>
            <a:spLocks/>
          </p:cNvSpPr>
          <p:nvPr/>
        </p:nvSpPr>
        <p:spPr bwMode="auto">
          <a:xfrm rot="159391">
            <a:off x="4535489" y="23764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4558" name="Freeform 14"/>
          <p:cNvSpPr>
            <a:spLocks/>
          </p:cNvSpPr>
          <p:nvPr/>
        </p:nvSpPr>
        <p:spPr bwMode="auto">
          <a:xfrm rot="524203">
            <a:off x="4546601" y="30876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4559" name="Freeform 15"/>
          <p:cNvSpPr>
            <a:spLocks/>
          </p:cNvSpPr>
          <p:nvPr/>
        </p:nvSpPr>
        <p:spPr bwMode="auto">
          <a:xfrm rot="394128">
            <a:off x="4562476" y="35956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4560" name="Freeform 16"/>
          <p:cNvSpPr>
            <a:spLocks/>
          </p:cNvSpPr>
          <p:nvPr/>
        </p:nvSpPr>
        <p:spPr bwMode="auto">
          <a:xfrm rot="21102678">
            <a:off x="4513264" y="3368645"/>
            <a:ext cx="3735387" cy="400110"/>
          </a:xfrm>
          <a:custGeom>
            <a:avLst/>
            <a:gdLst>
              <a:gd name="T0" fmla="*/ 0 w 2696"/>
              <a:gd name="T1" fmla="*/ 431800 h 272"/>
              <a:gd name="T2" fmla="*/ 1607214 w 2696"/>
              <a:gd name="T3" fmla="*/ 304800 h 272"/>
              <a:gd name="T4" fmla="*/ 3735387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4561" name="Freeform 17"/>
          <p:cNvSpPr>
            <a:spLocks/>
          </p:cNvSpPr>
          <p:nvPr/>
        </p:nvSpPr>
        <p:spPr bwMode="auto">
          <a:xfrm rot="21102678">
            <a:off x="4508500" y="2791589"/>
            <a:ext cx="3792538" cy="400110"/>
          </a:xfrm>
          <a:custGeom>
            <a:avLst/>
            <a:gdLst>
              <a:gd name="T0" fmla="*/ 0 w 2696"/>
              <a:gd name="T1" fmla="*/ 198438 h 272"/>
              <a:gd name="T2" fmla="*/ 1631804 w 2696"/>
              <a:gd name="T3" fmla="*/ 140074 h 272"/>
              <a:gd name="T4" fmla="*/ 3792538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4562" name="Freeform 18"/>
          <p:cNvSpPr>
            <a:spLocks/>
          </p:cNvSpPr>
          <p:nvPr/>
        </p:nvSpPr>
        <p:spPr bwMode="auto">
          <a:xfrm rot="17407">
            <a:off x="4532314" y="2478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91F0B26-2373-4724-886A-EFB495780DA2}"/>
              </a:ext>
            </a:extLst>
          </p:cNvPr>
          <p:cNvGrpSpPr/>
          <p:nvPr/>
        </p:nvGrpSpPr>
        <p:grpSpPr>
          <a:xfrm>
            <a:off x="4503740" y="2615186"/>
            <a:ext cx="91440" cy="1494791"/>
            <a:chOff x="4503740" y="2424114"/>
            <a:chExt cx="91440" cy="1494791"/>
          </a:xfrm>
        </p:grpSpPr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9F807A0C-2139-4F10-A96D-0459EC315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6273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3" name="Oval 9">
              <a:extLst>
                <a:ext uri="{FF2B5EF4-FFF2-40B4-BE49-F238E27FC236}">
                  <a16:creationId xmlns:a16="http://schemas.microsoft.com/office/drawing/2014/main" id="{4270F494-55DC-4BF0-8659-0B55B98F0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8432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DB874DA5-AD23-4C67-8437-3BC987221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9257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5" name="Oval 11">
              <a:extLst>
                <a:ext uri="{FF2B5EF4-FFF2-40B4-BE49-F238E27FC236}">
                  <a16:creationId xmlns:a16="http://schemas.microsoft.com/office/drawing/2014/main" id="{A1801850-643F-4B77-BA0B-E54C523D5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0210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6" name="Oval 12">
              <a:extLst>
                <a:ext uri="{FF2B5EF4-FFF2-40B4-BE49-F238E27FC236}">
                  <a16:creationId xmlns:a16="http://schemas.microsoft.com/office/drawing/2014/main" id="{ED906597-2C13-444F-B9E8-B836D82FF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1416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7" name="Oval 13">
              <a:extLst>
                <a:ext uri="{FF2B5EF4-FFF2-40B4-BE49-F238E27FC236}">
                  <a16:creationId xmlns:a16="http://schemas.microsoft.com/office/drawing/2014/main" id="{0AC47CFA-1F76-4235-862A-27DB160A0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3194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8" name="Oval 14">
              <a:extLst>
                <a:ext uri="{FF2B5EF4-FFF2-40B4-BE49-F238E27FC236}">
                  <a16:creationId xmlns:a16="http://schemas.microsoft.com/office/drawing/2014/main" id="{104B9DFE-A7A7-49D0-A64E-6D7607951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50361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9" name="Oval 15">
              <a:extLst>
                <a:ext uri="{FF2B5EF4-FFF2-40B4-BE49-F238E27FC236}">
                  <a16:creationId xmlns:a16="http://schemas.microsoft.com/office/drawing/2014/main" id="{D3A6CAB6-9BEE-4B1F-AD32-76A7B5275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6496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0" name="Oval 16">
              <a:extLst>
                <a:ext uri="{FF2B5EF4-FFF2-40B4-BE49-F238E27FC236}">
                  <a16:creationId xmlns:a16="http://schemas.microsoft.com/office/drawing/2014/main" id="{8662CC4D-729E-40C0-A795-88C3AD5AA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8274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1" name="Oval 17">
              <a:extLst>
                <a:ext uri="{FF2B5EF4-FFF2-40B4-BE49-F238E27FC236}">
                  <a16:creationId xmlns:a16="http://schemas.microsoft.com/office/drawing/2014/main" id="{075DFE90-5138-455E-AAC2-21518BBE7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4241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F991FC-B11C-4842-BD14-C02F852AB100}"/>
              </a:ext>
            </a:extLst>
          </p:cNvPr>
          <p:cNvGrpSpPr/>
          <p:nvPr/>
        </p:nvGrpSpPr>
        <p:grpSpPr>
          <a:xfrm>
            <a:off x="8229609" y="2364361"/>
            <a:ext cx="91440" cy="1456691"/>
            <a:chOff x="8229609" y="2173289"/>
            <a:chExt cx="91440" cy="1456691"/>
          </a:xfrm>
        </p:grpSpPr>
        <p:sp>
          <p:nvSpPr>
            <p:cNvPr id="53" name="Oval 25">
              <a:extLst>
                <a:ext uri="{FF2B5EF4-FFF2-40B4-BE49-F238E27FC236}">
                  <a16:creationId xmlns:a16="http://schemas.microsoft.com/office/drawing/2014/main" id="{6F969B87-18BF-4E2C-9D32-5B524A5F0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2113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4" name="Oval 26">
              <a:extLst>
                <a:ext uri="{FF2B5EF4-FFF2-40B4-BE49-F238E27FC236}">
                  <a16:creationId xmlns:a16="http://schemas.microsoft.com/office/drawing/2014/main" id="{34BE00A6-9FA1-416F-A1F4-9C401785C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1732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5" name="Oval 27">
              <a:extLst>
                <a:ext uri="{FF2B5EF4-FFF2-40B4-BE49-F238E27FC236}">
                  <a16:creationId xmlns:a16="http://schemas.microsoft.com/office/drawing/2014/main" id="{6D222422-23C0-4926-92C2-B40223A64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3764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6" name="Oval 28">
              <a:extLst>
                <a:ext uri="{FF2B5EF4-FFF2-40B4-BE49-F238E27FC236}">
                  <a16:creationId xmlns:a16="http://schemas.microsoft.com/office/drawing/2014/main" id="{2AE153D9-C90A-4DDD-BCF6-7808C5DB2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497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7" name="Oval 29">
              <a:extLst>
                <a:ext uri="{FF2B5EF4-FFF2-40B4-BE49-F238E27FC236}">
                  <a16:creationId xmlns:a16="http://schemas.microsoft.com/office/drawing/2014/main" id="{4E9DD276-23EF-4E75-9274-0B9A6B67D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7384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8" name="Oval 30">
              <a:extLst>
                <a:ext uri="{FF2B5EF4-FFF2-40B4-BE49-F238E27FC236}">
                  <a16:creationId xmlns:a16="http://schemas.microsoft.com/office/drawing/2014/main" id="{F4DDDDC5-D05C-4753-A0B3-1BDE1DAC2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8019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9" name="Oval 31">
              <a:extLst>
                <a:ext uri="{FF2B5EF4-FFF2-40B4-BE49-F238E27FC236}">
                  <a16:creationId xmlns:a16="http://schemas.microsoft.com/office/drawing/2014/main" id="{72DFDB83-85A6-42FF-A20F-A7DF4F046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0813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0" name="Oval 32">
              <a:extLst>
                <a:ext uri="{FF2B5EF4-FFF2-40B4-BE49-F238E27FC236}">
                  <a16:creationId xmlns:a16="http://schemas.microsoft.com/office/drawing/2014/main" id="{95015919-59B2-473C-9B51-1417ECF11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132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1" name="Oval 33">
              <a:extLst>
                <a:ext uri="{FF2B5EF4-FFF2-40B4-BE49-F238E27FC236}">
                  <a16:creationId xmlns:a16="http://schemas.microsoft.com/office/drawing/2014/main" id="{07BB9023-854E-44E5-B19C-32E179108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538540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2" name="Oval 34">
              <a:extLst>
                <a:ext uri="{FF2B5EF4-FFF2-40B4-BE49-F238E27FC236}">
                  <a16:creationId xmlns:a16="http://schemas.microsoft.com/office/drawing/2014/main" id="{BFA25DFB-B454-4521-B2D8-E57C04313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2875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2" name="Group 2"/>
          <p:cNvGrpSpPr>
            <a:grpSpLocks/>
          </p:cNvGrpSpPr>
          <p:nvPr/>
        </p:nvGrpSpPr>
        <p:grpSpPr bwMode="auto">
          <a:xfrm>
            <a:off x="2336800" y="1447800"/>
            <a:ext cx="6864350" cy="5003800"/>
            <a:chOff x="576" y="912"/>
            <a:chExt cx="4864" cy="3152"/>
          </a:xfrm>
        </p:grpSpPr>
        <p:graphicFrame>
          <p:nvGraphicFramePr>
            <p:cNvPr id="143399" name="Object 3"/>
            <p:cNvGraphicFramePr>
              <a:graphicFrameLocks noChangeAspect="1"/>
            </p:cNvGraphicFramePr>
            <p:nvPr/>
          </p:nvGraphicFramePr>
          <p:xfrm>
            <a:off x="864" y="912"/>
            <a:ext cx="4576" cy="3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5727700" imgH="4584700" progId="MSGraph.Chart.8">
                    <p:embed followColorScheme="full"/>
                  </p:oleObj>
                </mc:Choice>
                <mc:Fallback>
                  <p:oleObj name="Chart" r:id="rId2" imgW="5727700" imgH="4584700" progId="MSGraph.Chart.8">
                    <p:embed followColorScheme="full"/>
                    <p:pic>
                      <p:nvPicPr>
                        <p:cNvPr id="143399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912"/>
                          <a:ext cx="4576" cy="3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5572" name="Text Box 4"/>
            <p:cNvSpPr txBox="1">
              <a:spLocks noChangeArrowheads="1"/>
            </p:cNvSpPr>
            <p:nvPr/>
          </p:nvSpPr>
          <p:spPr bwMode="auto">
            <a:xfrm>
              <a:off x="576" y="1972"/>
              <a:ext cx="636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QOL 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2000" b="1">
                  <a:solidFill>
                    <a:srgbClr val="FFFF99"/>
                  </a:solidFill>
                  <a:latin typeface="Arial" charset="0"/>
                </a:rPr>
                <a:t>Score</a:t>
              </a:r>
            </a:p>
          </p:txBody>
        </p:sp>
      </p:grpSp>
      <p:sp>
        <p:nvSpPr>
          <p:cNvPr id="365573" name="Text Box 5"/>
          <p:cNvSpPr txBox="1">
            <a:spLocks noChangeArrowheads="1"/>
          </p:cNvSpPr>
          <p:nvPr/>
        </p:nvSpPr>
        <p:spPr bwMode="auto">
          <a:xfrm>
            <a:off x="4030663" y="228601"/>
            <a:ext cx="479875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CC"/>
                </a:solidFill>
                <a:latin typeface="Arial" charset="0"/>
              </a:rPr>
              <a:t>Treatment Intent:  Improve QOL</a:t>
            </a:r>
            <a:endParaRPr lang="en-CA" sz="24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65574" name="Line 6"/>
          <p:cNvSpPr>
            <a:spLocks noChangeShapeType="1"/>
          </p:cNvSpPr>
          <p:nvPr/>
        </p:nvSpPr>
        <p:spPr bwMode="auto">
          <a:xfrm>
            <a:off x="2844800" y="857250"/>
            <a:ext cx="6096000" cy="0"/>
          </a:xfrm>
          <a:prstGeom prst="line">
            <a:avLst/>
          </a:prstGeom>
          <a:noFill/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65575" name="Freeform 7"/>
          <p:cNvSpPr>
            <a:spLocks/>
          </p:cNvSpPr>
          <p:nvPr/>
        </p:nvSpPr>
        <p:spPr bwMode="auto">
          <a:xfrm rot="21512446">
            <a:off x="4549776" y="3443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5576" name="Freeform 8"/>
          <p:cNvSpPr>
            <a:spLocks/>
          </p:cNvSpPr>
          <p:nvPr/>
        </p:nvSpPr>
        <p:spPr bwMode="auto">
          <a:xfrm rot="21298717">
            <a:off x="4503739" y="2987645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5577" name="Freeform 9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5578" name="Freeform 10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5579" name="Freeform 11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5580" name="Freeform 12"/>
          <p:cNvSpPr>
            <a:spLocks/>
          </p:cNvSpPr>
          <p:nvPr/>
        </p:nvSpPr>
        <p:spPr bwMode="auto">
          <a:xfrm rot="21590987">
            <a:off x="4537076" y="2681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5581" name="Freeform 13"/>
          <p:cNvSpPr>
            <a:spLocks/>
          </p:cNvSpPr>
          <p:nvPr/>
        </p:nvSpPr>
        <p:spPr bwMode="auto">
          <a:xfrm rot="159391">
            <a:off x="4535489" y="23764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5582" name="Freeform 14"/>
          <p:cNvSpPr>
            <a:spLocks/>
          </p:cNvSpPr>
          <p:nvPr/>
        </p:nvSpPr>
        <p:spPr bwMode="auto">
          <a:xfrm rot="524203">
            <a:off x="4546601" y="30876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5583" name="Freeform 15"/>
          <p:cNvSpPr>
            <a:spLocks/>
          </p:cNvSpPr>
          <p:nvPr/>
        </p:nvSpPr>
        <p:spPr bwMode="auto">
          <a:xfrm rot="394128">
            <a:off x="4562476" y="35956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5584" name="Freeform 16"/>
          <p:cNvSpPr>
            <a:spLocks/>
          </p:cNvSpPr>
          <p:nvPr/>
        </p:nvSpPr>
        <p:spPr bwMode="auto">
          <a:xfrm rot="21102678">
            <a:off x="4513264" y="3368645"/>
            <a:ext cx="3735387" cy="400110"/>
          </a:xfrm>
          <a:custGeom>
            <a:avLst/>
            <a:gdLst>
              <a:gd name="T0" fmla="*/ 0 w 2696"/>
              <a:gd name="T1" fmla="*/ 431800 h 272"/>
              <a:gd name="T2" fmla="*/ 1607214 w 2696"/>
              <a:gd name="T3" fmla="*/ 304800 h 272"/>
              <a:gd name="T4" fmla="*/ 3735387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5585" name="Freeform 17"/>
          <p:cNvSpPr>
            <a:spLocks/>
          </p:cNvSpPr>
          <p:nvPr/>
        </p:nvSpPr>
        <p:spPr bwMode="auto">
          <a:xfrm rot="21102678">
            <a:off x="4508500" y="2791589"/>
            <a:ext cx="3792538" cy="400110"/>
          </a:xfrm>
          <a:custGeom>
            <a:avLst/>
            <a:gdLst>
              <a:gd name="T0" fmla="*/ 0 w 2696"/>
              <a:gd name="T1" fmla="*/ 198438 h 272"/>
              <a:gd name="T2" fmla="*/ 1631804 w 2696"/>
              <a:gd name="T3" fmla="*/ 140074 h 272"/>
              <a:gd name="T4" fmla="*/ 3792538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5586" name="Freeform 18"/>
          <p:cNvSpPr>
            <a:spLocks/>
          </p:cNvSpPr>
          <p:nvPr/>
        </p:nvSpPr>
        <p:spPr bwMode="auto">
          <a:xfrm rot="17407">
            <a:off x="4532314" y="2478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49EB5-14A3-4F5B-8AD2-C9297BF2F540}"/>
              </a:ext>
            </a:extLst>
          </p:cNvPr>
          <p:cNvGrpSpPr/>
          <p:nvPr/>
        </p:nvGrpSpPr>
        <p:grpSpPr>
          <a:xfrm>
            <a:off x="4503740" y="2615186"/>
            <a:ext cx="91440" cy="1494791"/>
            <a:chOff x="4503740" y="2424114"/>
            <a:chExt cx="91440" cy="1494791"/>
          </a:xfrm>
        </p:grpSpPr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BD257B2E-D39F-4F7D-A568-C98229251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6273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3" name="Oval 9">
              <a:extLst>
                <a:ext uri="{FF2B5EF4-FFF2-40B4-BE49-F238E27FC236}">
                  <a16:creationId xmlns:a16="http://schemas.microsoft.com/office/drawing/2014/main" id="{3D9763C4-180D-49D8-B987-5EF00B3CB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8432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C049787D-AF1C-4863-9DA7-07582FC2B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9257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5" name="Oval 11">
              <a:extLst>
                <a:ext uri="{FF2B5EF4-FFF2-40B4-BE49-F238E27FC236}">
                  <a16:creationId xmlns:a16="http://schemas.microsoft.com/office/drawing/2014/main" id="{FB793805-DAFC-46CD-9BCA-2A540FD7CB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0210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6" name="Oval 12">
              <a:extLst>
                <a:ext uri="{FF2B5EF4-FFF2-40B4-BE49-F238E27FC236}">
                  <a16:creationId xmlns:a16="http://schemas.microsoft.com/office/drawing/2014/main" id="{3907F343-E313-4E3E-A67D-B26A61B24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1416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7" name="Oval 13">
              <a:extLst>
                <a:ext uri="{FF2B5EF4-FFF2-40B4-BE49-F238E27FC236}">
                  <a16:creationId xmlns:a16="http://schemas.microsoft.com/office/drawing/2014/main" id="{C8D2784D-9B6E-4F9A-93A1-56DD5E307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3194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8" name="Oval 14">
              <a:extLst>
                <a:ext uri="{FF2B5EF4-FFF2-40B4-BE49-F238E27FC236}">
                  <a16:creationId xmlns:a16="http://schemas.microsoft.com/office/drawing/2014/main" id="{1EB1B58C-AF78-436A-8951-5E08FF16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50361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9" name="Oval 15">
              <a:extLst>
                <a:ext uri="{FF2B5EF4-FFF2-40B4-BE49-F238E27FC236}">
                  <a16:creationId xmlns:a16="http://schemas.microsoft.com/office/drawing/2014/main" id="{61F52CC2-E6DC-41CC-818C-9693FC794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6496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0" name="Oval 16">
              <a:extLst>
                <a:ext uri="{FF2B5EF4-FFF2-40B4-BE49-F238E27FC236}">
                  <a16:creationId xmlns:a16="http://schemas.microsoft.com/office/drawing/2014/main" id="{2ED80F87-1981-4E44-AA2D-34885A42B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8274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1" name="Oval 17">
              <a:extLst>
                <a:ext uri="{FF2B5EF4-FFF2-40B4-BE49-F238E27FC236}">
                  <a16:creationId xmlns:a16="http://schemas.microsoft.com/office/drawing/2014/main" id="{8EAE0C7A-1FCA-4532-90BE-9F0514B8E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4241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B008B2-D5DB-4117-A794-0F57814F54FD}"/>
              </a:ext>
            </a:extLst>
          </p:cNvPr>
          <p:cNvGrpSpPr/>
          <p:nvPr/>
        </p:nvGrpSpPr>
        <p:grpSpPr>
          <a:xfrm>
            <a:off x="8229609" y="2364361"/>
            <a:ext cx="91440" cy="1456691"/>
            <a:chOff x="8229609" y="2173289"/>
            <a:chExt cx="91440" cy="1456691"/>
          </a:xfrm>
        </p:grpSpPr>
        <p:sp>
          <p:nvSpPr>
            <p:cNvPr id="53" name="Oval 25">
              <a:extLst>
                <a:ext uri="{FF2B5EF4-FFF2-40B4-BE49-F238E27FC236}">
                  <a16:creationId xmlns:a16="http://schemas.microsoft.com/office/drawing/2014/main" id="{A1B1D3EA-DD96-4141-BD20-E0EEE819A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2113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4" name="Oval 26">
              <a:extLst>
                <a:ext uri="{FF2B5EF4-FFF2-40B4-BE49-F238E27FC236}">
                  <a16:creationId xmlns:a16="http://schemas.microsoft.com/office/drawing/2014/main" id="{E4CA6431-D2AC-45BB-9283-7084A4FB5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1732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5" name="Oval 27">
              <a:extLst>
                <a:ext uri="{FF2B5EF4-FFF2-40B4-BE49-F238E27FC236}">
                  <a16:creationId xmlns:a16="http://schemas.microsoft.com/office/drawing/2014/main" id="{B3E0CD47-70C5-4A04-B052-EFB8F7789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3764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6" name="Oval 28">
              <a:extLst>
                <a:ext uri="{FF2B5EF4-FFF2-40B4-BE49-F238E27FC236}">
                  <a16:creationId xmlns:a16="http://schemas.microsoft.com/office/drawing/2014/main" id="{D2CC6A23-DA74-4A40-A121-1A91A8456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497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7" name="Oval 29">
              <a:extLst>
                <a:ext uri="{FF2B5EF4-FFF2-40B4-BE49-F238E27FC236}">
                  <a16:creationId xmlns:a16="http://schemas.microsoft.com/office/drawing/2014/main" id="{197482FE-839C-4FD0-BF56-DB97677D4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7384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8" name="Oval 30">
              <a:extLst>
                <a:ext uri="{FF2B5EF4-FFF2-40B4-BE49-F238E27FC236}">
                  <a16:creationId xmlns:a16="http://schemas.microsoft.com/office/drawing/2014/main" id="{21D87774-86D9-41F7-8BAA-C6F01C70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8019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59" name="Oval 31">
              <a:extLst>
                <a:ext uri="{FF2B5EF4-FFF2-40B4-BE49-F238E27FC236}">
                  <a16:creationId xmlns:a16="http://schemas.microsoft.com/office/drawing/2014/main" id="{F5D9BD7B-6583-48B7-AAAF-5447B1540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0813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0" name="Oval 32">
              <a:extLst>
                <a:ext uri="{FF2B5EF4-FFF2-40B4-BE49-F238E27FC236}">
                  <a16:creationId xmlns:a16="http://schemas.microsoft.com/office/drawing/2014/main" id="{4DB63E05-81C9-4B8F-8E5D-C6F1AED47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13213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1" name="Oval 33">
              <a:extLst>
                <a:ext uri="{FF2B5EF4-FFF2-40B4-BE49-F238E27FC236}">
                  <a16:creationId xmlns:a16="http://schemas.microsoft.com/office/drawing/2014/main" id="{9545F725-61D7-478B-9558-380007131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3538540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62" name="Oval 34">
              <a:extLst>
                <a:ext uri="{FF2B5EF4-FFF2-40B4-BE49-F238E27FC236}">
                  <a16:creationId xmlns:a16="http://schemas.microsoft.com/office/drawing/2014/main" id="{8B0F144E-4C2D-4C67-A555-E78F2E311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9" y="2287589"/>
              <a:ext cx="91440" cy="9144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419" name="Object 3"/>
          <p:cNvGraphicFramePr>
            <a:graphicFrameLocks noChangeAspect="1"/>
          </p:cNvGraphicFramePr>
          <p:nvPr/>
        </p:nvGraphicFramePr>
        <p:xfrm>
          <a:off x="2743242" y="1447800"/>
          <a:ext cx="6457908" cy="500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5727700" imgH="4584700" progId="MSGraph.Chart.8">
                  <p:embed followColorScheme="full"/>
                </p:oleObj>
              </mc:Choice>
              <mc:Fallback>
                <p:oleObj name="Chart" r:id="rId2" imgW="5727700" imgH="4584700" progId="MSGraph.Chart.8">
                  <p:embed followColorScheme="full"/>
                  <p:pic>
                    <p:nvPicPr>
                      <p:cNvPr id="1444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42" y="1447800"/>
                        <a:ext cx="6457908" cy="500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2336800" y="3130550"/>
            <a:ext cx="897559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000" b="1">
                <a:solidFill>
                  <a:srgbClr val="FFFF99"/>
                </a:solidFill>
                <a:latin typeface="Arial" charset="0"/>
              </a:rPr>
              <a:t>QOL </a:t>
            </a:r>
          </a:p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000" b="1">
                <a:solidFill>
                  <a:srgbClr val="FFFF99"/>
                </a:solidFill>
                <a:latin typeface="Arial" charset="0"/>
              </a:rPr>
              <a:t>Score</a:t>
            </a:r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4030663" y="228601"/>
            <a:ext cx="479875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CC"/>
                </a:solidFill>
                <a:latin typeface="Arial" charset="0"/>
              </a:rPr>
              <a:t>Treatment Intent:  Improve QOL</a:t>
            </a:r>
            <a:endParaRPr lang="en-CA" sz="2400" b="1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66598" name="Line 6"/>
          <p:cNvSpPr>
            <a:spLocks noChangeShapeType="1"/>
          </p:cNvSpPr>
          <p:nvPr/>
        </p:nvSpPr>
        <p:spPr bwMode="auto">
          <a:xfrm>
            <a:off x="2844800" y="857250"/>
            <a:ext cx="6096000" cy="0"/>
          </a:xfrm>
          <a:prstGeom prst="line">
            <a:avLst/>
          </a:prstGeom>
          <a:noFill/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66599" name="Freeform 7"/>
          <p:cNvSpPr>
            <a:spLocks/>
          </p:cNvSpPr>
          <p:nvPr/>
        </p:nvSpPr>
        <p:spPr bwMode="auto">
          <a:xfrm rot="21512446">
            <a:off x="4549776" y="3443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6600" name="Freeform 8"/>
          <p:cNvSpPr>
            <a:spLocks/>
          </p:cNvSpPr>
          <p:nvPr/>
        </p:nvSpPr>
        <p:spPr bwMode="auto">
          <a:xfrm rot="21298717">
            <a:off x="4503739" y="2987645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6601" name="Freeform 9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6602" name="Freeform 10"/>
          <p:cNvSpPr>
            <a:spLocks/>
          </p:cNvSpPr>
          <p:nvPr/>
        </p:nvSpPr>
        <p:spPr bwMode="auto">
          <a:xfrm rot="189004">
            <a:off x="4548189" y="2986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6603" name="Freeform 11"/>
          <p:cNvSpPr>
            <a:spLocks/>
          </p:cNvSpPr>
          <p:nvPr/>
        </p:nvSpPr>
        <p:spPr bwMode="auto">
          <a:xfrm rot="21590987">
            <a:off x="4537076" y="26812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6604" name="Freeform 12"/>
          <p:cNvSpPr>
            <a:spLocks/>
          </p:cNvSpPr>
          <p:nvPr/>
        </p:nvSpPr>
        <p:spPr bwMode="auto">
          <a:xfrm rot="159391">
            <a:off x="4535489" y="23764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6605" name="Freeform 13"/>
          <p:cNvSpPr>
            <a:spLocks/>
          </p:cNvSpPr>
          <p:nvPr/>
        </p:nvSpPr>
        <p:spPr bwMode="auto">
          <a:xfrm rot="524203">
            <a:off x="4546601" y="30876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6606" name="Freeform 14"/>
          <p:cNvSpPr>
            <a:spLocks/>
          </p:cNvSpPr>
          <p:nvPr/>
        </p:nvSpPr>
        <p:spPr bwMode="auto">
          <a:xfrm rot="21102678">
            <a:off x="4513264" y="3368645"/>
            <a:ext cx="3735387" cy="400110"/>
          </a:xfrm>
          <a:custGeom>
            <a:avLst/>
            <a:gdLst>
              <a:gd name="T0" fmla="*/ 0 w 2696"/>
              <a:gd name="T1" fmla="*/ 431800 h 272"/>
              <a:gd name="T2" fmla="*/ 1607214 w 2696"/>
              <a:gd name="T3" fmla="*/ 304800 h 272"/>
              <a:gd name="T4" fmla="*/ 3735387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6607" name="Freeform 15"/>
          <p:cNvSpPr>
            <a:spLocks/>
          </p:cNvSpPr>
          <p:nvPr/>
        </p:nvSpPr>
        <p:spPr bwMode="auto">
          <a:xfrm rot="21102678">
            <a:off x="4508500" y="2791589"/>
            <a:ext cx="3792538" cy="400110"/>
          </a:xfrm>
          <a:custGeom>
            <a:avLst/>
            <a:gdLst>
              <a:gd name="T0" fmla="*/ 0 w 2696"/>
              <a:gd name="T1" fmla="*/ 198438 h 272"/>
              <a:gd name="T2" fmla="*/ 1631804 w 2696"/>
              <a:gd name="T3" fmla="*/ 140074 h 272"/>
              <a:gd name="T4" fmla="*/ 3792538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366608" name="Freeform 16"/>
          <p:cNvSpPr>
            <a:spLocks/>
          </p:cNvSpPr>
          <p:nvPr/>
        </p:nvSpPr>
        <p:spPr bwMode="auto">
          <a:xfrm rot="17407">
            <a:off x="4532314" y="2478058"/>
            <a:ext cx="3736975" cy="400110"/>
          </a:xfrm>
          <a:custGeom>
            <a:avLst/>
            <a:gdLst>
              <a:gd name="T0" fmla="*/ 0 w 2696"/>
              <a:gd name="T1" fmla="*/ 431800 h 272"/>
              <a:gd name="T2" fmla="*/ 1607897 w 2696"/>
              <a:gd name="T3" fmla="*/ 304800 h 272"/>
              <a:gd name="T4" fmla="*/ 3736975 w 2696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6" h="272">
                <a:moveTo>
                  <a:pt x="0" y="272"/>
                </a:moveTo>
                <a:lnTo>
                  <a:pt x="1160" y="192"/>
                </a:lnTo>
                <a:lnTo>
                  <a:pt x="2696" y="0"/>
                </a:lnTo>
              </a:path>
            </a:pathLst>
          </a:custGeom>
          <a:noFill/>
          <a:ln w="19050" cap="flat" cmpd="sng">
            <a:solidFill>
              <a:srgbClr val="CCE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CA" sz="2000" b="1">
              <a:solidFill>
                <a:srgbClr val="FFFF99"/>
              </a:solidFill>
              <a:latin typeface="Arial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F76940E-D524-4F8D-B2AB-4CC4D5A76A5A}"/>
              </a:ext>
            </a:extLst>
          </p:cNvPr>
          <p:cNvGrpSpPr/>
          <p:nvPr/>
        </p:nvGrpSpPr>
        <p:grpSpPr>
          <a:xfrm>
            <a:off x="4503740" y="2615186"/>
            <a:ext cx="91440" cy="1494791"/>
            <a:chOff x="4503740" y="2424114"/>
            <a:chExt cx="91440" cy="1494791"/>
          </a:xfrm>
        </p:grpSpPr>
        <p:sp>
          <p:nvSpPr>
            <p:cNvPr id="38" name="Oval 8">
              <a:extLst>
                <a:ext uri="{FF2B5EF4-FFF2-40B4-BE49-F238E27FC236}">
                  <a16:creationId xmlns:a16="http://schemas.microsoft.com/office/drawing/2014/main" id="{62F66DED-458B-4A2C-89C1-565D5E45A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6273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39" name="Oval 9">
              <a:extLst>
                <a:ext uri="{FF2B5EF4-FFF2-40B4-BE49-F238E27FC236}">
                  <a16:creationId xmlns:a16="http://schemas.microsoft.com/office/drawing/2014/main" id="{4CE9CEDA-B1FB-40A1-A533-653CAFC61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8432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0" name="Oval 10">
              <a:extLst>
                <a:ext uri="{FF2B5EF4-FFF2-40B4-BE49-F238E27FC236}">
                  <a16:creationId xmlns:a16="http://schemas.microsoft.com/office/drawing/2014/main" id="{E82B0298-9ABA-4C3D-B3E1-8524D0AF8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9257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1" name="Oval 11">
              <a:extLst>
                <a:ext uri="{FF2B5EF4-FFF2-40B4-BE49-F238E27FC236}">
                  <a16:creationId xmlns:a16="http://schemas.microsoft.com/office/drawing/2014/main" id="{1DC10415-CB91-44E6-B647-ED116E01D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0210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2" name="Oval 12">
              <a:extLst>
                <a:ext uri="{FF2B5EF4-FFF2-40B4-BE49-F238E27FC236}">
                  <a16:creationId xmlns:a16="http://schemas.microsoft.com/office/drawing/2014/main" id="{6A5AEA99-262B-49C9-A333-43B88C679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1416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3" name="Oval 13">
              <a:extLst>
                <a:ext uri="{FF2B5EF4-FFF2-40B4-BE49-F238E27FC236}">
                  <a16:creationId xmlns:a16="http://schemas.microsoft.com/office/drawing/2014/main" id="{125F99F7-3ED8-41E4-BBE2-86E618947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31946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4" name="Oval 14">
              <a:extLst>
                <a:ext uri="{FF2B5EF4-FFF2-40B4-BE49-F238E27FC236}">
                  <a16:creationId xmlns:a16="http://schemas.microsoft.com/office/drawing/2014/main" id="{0382C333-F638-4966-A697-EE02745CC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50361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5" name="Oval 15">
              <a:extLst>
                <a:ext uri="{FF2B5EF4-FFF2-40B4-BE49-F238E27FC236}">
                  <a16:creationId xmlns:a16="http://schemas.microsoft.com/office/drawing/2014/main" id="{D9C9B5A4-D8F2-427D-8752-A8A55A125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6496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6" name="Oval 16">
              <a:extLst>
                <a:ext uri="{FF2B5EF4-FFF2-40B4-BE49-F238E27FC236}">
                  <a16:creationId xmlns:a16="http://schemas.microsoft.com/office/drawing/2014/main" id="{4BB0A7B1-A685-40E4-B3B0-E21169D24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3827465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47" name="Oval 17">
              <a:extLst>
                <a:ext uri="{FF2B5EF4-FFF2-40B4-BE49-F238E27FC236}">
                  <a16:creationId xmlns:a16="http://schemas.microsoft.com/office/drawing/2014/main" id="{78C42220-9861-491C-BA05-11C907DBE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40" y="2424114"/>
              <a:ext cx="91440" cy="91440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75000"/>
                </a:spcAft>
                <a:defRPr/>
              </a:pPr>
              <a:endParaRPr lang="en-US" sz="2000" b="1">
                <a:solidFill>
                  <a:srgbClr val="FFFF99"/>
                </a:solidFill>
                <a:latin typeface="Arial" charset="0"/>
              </a:endParaRPr>
            </a:p>
          </p:txBody>
        </p:sp>
      </p:grpSp>
      <p:sp>
        <p:nvSpPr>
          <p:cNvPr id="49" name="Oval 25">
            <a:extLst>
              <a:ext uri="{FF2B5EF4-FFF2-40B4-BE49-F238E27FC236}">
                <a16:creationId xmlns:a16="http://schemas.microsoft.com/office/drawing/2014/main" id="{09008EC3-92D9-458A-8EAF-DC6093E0D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9" y="2402461"/>
            <a:ext cx="91440" cy="9144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0" name="Oval 26">
            <a:extLst>
              <a:ext uri="{FF2B5EF4-FFF2-40B4-BE49-F238E27FC236}">
                <a16:creationId xmlns:a16="http://schemas.microsoft.com/office/drawing/2014/main" id="{AE567866-4D2E-4DCF-BEEC-A27E09D10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9" y="2364361"/>
            <a:ext cx="91440" cy="9144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1" name="Oval 27">
            <a:extLst>
              <a:ext uri="{FF2B5EF4-FFF2-40B4-BE49-F238E27FC236}">
                <a16:creationId xmlns:a16="http://schemas.microsoft.com/office/drawing/2014/main" id="{F1B9A61E-0796-42E7-A1C0-C8727A681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9" y="2567561"/>
            <a:ext cx="91440" cy="9144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2" name="Oval 28">
            <a:extLst>
              <a:ext uri="{FF2B5EF4-FFF2-40B4-BE49-F238E27FC236}">
                <a16:creationId xmlns:a16="http://schemas.microsoft.com/office/drawing/2014/main" id="{F7B370D0-4EF1-4EC5-BC0C-508358CF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9" y="2688211"/>
            <a:ext cx="91440" cy="9144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3" name="Oval 29">
            <a:extLst>
              <a:ext uri="{FF2B5EF4-FFF2-40B4-BE49-F238E27FC236}">
                <a16:creationId xmlns:a16="http://schemas.microsoft.com/office/drawing/2014/main" id="{BD25DEFD-18FD-471F-B7EB-2F6C69346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9" y="2929511"/>
            <a:ext cx="91440" cy="9144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4" name="Oval 30">
            <a:extLst>
              <a:ext uri="{FF2B5EF4-FFF2-40B4-BE49-F238E27FC236}">
                <a16:creationId xmlns:a16="http://schemas.microsoft.com/office/drawing/2014/main" id="{224FAF04-3FAE-4F3C-B84F-C83ED024A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9" y="2993011"/>
            <a:ext cx="91440" cy="9144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5" name="Oval 31">
            <a:extLst>
              <a:ext uri="{FF2B5EF4-FFF2-40B4-BE49-F238E27FC236}">
                <a16:creationId xmlns:a16="http://schemas.microsoft.com/office/drawing/2014/main" id="{0C10208C-A827-4E71-9604-DD34AAA79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9" y="3272411"/>
            <a:ext cx="91440" cy="9144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6" name="Oval 32">
            <a:extLst>
              <a:ext uri="{FF2B5EF4-FFF2-40B4-BE49-F238E27FC236}">
                <a16:creationId xmlns:a16="http://schemas.microsoft.com/office/drawing/2014/main" id="{BCAFBD36-5439-4D70-86CB-C4E95C7EB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9" y="3323211"/>
            <a:ext cx="91440" cy="9144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7" name="Oval 33">
            <a:extLst>
              <a:ext uri="{FF2B5EF4-FFF2-40B4-BE49-F238E27FC236}">
                <a16:creationId xmlns:a16="http://schemas.microsoft.com/office/drawing/2014/main" id="{E3F9B111-8327-4601-A6FB-C457EC81B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9" y="3729612"/>
            <a:ext cx="91440" cy="9144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8" name="Oval 34">
            <a:extLst>
              <a:ext uri="{FF2B5EF4-FFF2-40B4-BE49-F238E27FC236}">
                <a16:creationId xmlns:a16="http://schemas.microsoft.com/office/drawing/2014/main" id="{EADACDAC-8CD3-472A-8D31-914BBEEB6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9" y="2478661"/>
            <a:ext cx="91440" cy="9144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75000"/>
              </a:spcAft>
              <a:defRPr/>
            </a:pPr>
            <a:endParaRPr lang="en-US" sz="2000" b="1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657820" y="2699930"/>
            <a:ext cx="10122307" cy="479935"/>
          </a:xfrm>
          <a:custGeom>
            <a:avLst/>
            <a:gdLst>
              <a:gd name="connsiteX0" fmla="*/ 10632 w 7357730"/>
              <a:gd name="connsiteY0" fmla="*/ 159488 h 520995"/>
              <a:gd name="connsiteX1" fmla="*/ 563525 w 7357730"/>
              <a:gd name="connsiteY1" fmla="*/ 63795 h 520995"/>
              <a:gd name="connsiteX2" fmla="*/ 1414130 w 7357730"/>
              <a:gd name="connsiteY2" fmla="*/ 10632 h 520995"/>
              <a:gd name="connsiteX3" fmla="*/ 2190307 w 7357730"/>
              <a:gd name="connsiteY3" fmla="*/ 0 h 520995"/>
              <a:gd name="connsiteX4" fmla="*/ 3157870 w 7357730"/>
              <a:gd name="connsiteY4" fmla="*/ 138223 h 520995"/>
              <a:gd name="connsiteX5" fmla="*/ 3987209 w 7357730"/>
              <a:gd name="connsiteY5" fmla="*/ 287079 h 520995"/>
              <a:gd name="connsiteX6" fmla="*/ 4795284 w 7357730"/>
              <a:gd name="connsiteY6" fmla="*/ 372139 h 520995"/>
              <a:gd name="connsiteX7" fmla="*/ 5709684 w 7357730"/>
              <a:gd name="connsiteY7" fmla="*/ 361507 h 520995"/>
              <a:gd name="connsiteX8" fmla="*/ 6730409 w 7357730"/>
              <a:gd name="connsiteY8" fmla="*/ 244548 h 520995"/>
              <a:gd name="connsiteX9" fmla="*/ 7357730 w 7357730"/>
              <a:gd name="connsiteY9" fmla="*/ 85060 h 520995"/>
              <a:gd name="connsiteX10" fmla="*/ 7357730 w 7357730"/>
              <a:gd name="connsiteY10" fmla="*/ 265814 h 520995"/>
              <a:gd name="connsiteX11" fmla="*/ 6262577 w 7357730"/>
              <a:gd name="connsiteY11" fmla="*/ 467832 h 520995"/>
              <a:gd name="connsiteX12" fmla="*/ 5263116 w 7357730"/>
              <a:gd name="connsiteY12" fmla="*/ 520995 h 520995"/>
              <a:gd name="connsiteX13" fmla="*/ 4433777 w 7357730"/>
              <a:gd name="connsiteY13" fmla="*/ 478465 h 520995"/>
              <a:gd name="connsiteX14" fmla="*/ 3136604 w 7357730"/>
              <a:gd name="connsiteY14" fmla="*/ 287079 h 520995"/>
              <a:gd name="connsiteX15" fmla="*/ 2551814 w 7357730"/>
              <a:gd name="connsiteY15" fmla="*/ 202018 h 520995"/>
              <a:gd name="connsiteX16" fmla="*/ 1935125 w 7357730"/>
              <a:gd name="connsiteY16" fmla="*/ 159488 h 520995"/>
              <a:gd name="connsiteX17" fmla="*/ 1063256 w 7357730"/>
              <a:gd name="connsiteY17" fmla="*/ 180753 h 520995"/>
              <a:gd name="connsiteX18" fmla="*/ 265814 w 7357730"/>
              <a:gd name="connsiteY18" fmla="*/ 265814 h 520995"/>
              <a:gd name="connsiteX19" fmla="*/ 0 w 7357730"/>
              <a:gd name="connsiteY19" fmla="*/ 329609 h 520995"/>
              <a:gd name="connsiteX20" fmla="*/ 10632 w 7357730"/>
              <a:gd name="connsiteY20" fmla="*/ 159488 h 520995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07136 w 7357730"/>
              <a:gd name="connsiteY3" fmla="*/ 2497 h 510363"/>
              <a:gd name="connsiteX4" fmla="*/ 3157870 w 7357730"/>
              <a:gd name="connsiteY4" fmla="*/ 127591 h 510363"/>
              <a:gd name="connsiteX5" fmla="*/ 3987209 w 7357730"/>
              <a:gd name="connsiteY5" fmla="*/ 276447 h 510363"/>
              <a:gd name="connsiteX6" fmla="*/ 4795284 w 7357730"/>
              <a:gd name="connsiteY6" fmla="*/ 361507 h 510363"/>
              <a:gd name="connsiteX7" fmla="*/ 5709684 w 7357730"/>
              <a:gd name="connsiteY7" fmla="*/ 350875 h 510363"/>
              <a:gd name="connsiteX8" fmla="*/ 6730409 w 7357730"/>
              <a:gd name="connsiteY8" fmla="*/ 233916 h 510363"/>
              <a:gd name="connsiteX9" fmla="*/ 7357730 w 7357730"/>
              <a:gd name="connsiteY9" fmla="*/ 74428 h 510363"/>
              <a:gd name="connsiteX10" fmla="*/ 7357730 w 7357730"/>
              <a:gd name="connsiteY10" fmla="*/ 255182 h 510363"/>
              <a:gd name="connsiteX11" fmla="*/ 6262577 w 7357730"/>
              <a:gd name="connsiteY11" fmla="*/ 457200 h 510363"/>
              <a:gd name="connsiteX12" fmla="*/ 5263116 w 7357730"/>
              <a:gd name="connsiteY12" fmla="*/ 510363 h 510363"/>
              <a:gd name="connsiteX13" fmla="*/ 4433777 w 7357730"/>
              <a:gd name="connsiteY13" fmla="*/ 467833 h 510363"/>
              <a:gd name="connsiteX14" fmla="*/ 3136604 w 7357730"/>
              <a:gd name="connsiteY14" fmla="*/ 276447 h 510363"/>
              <a:gd name="connsiteX15" fmla="*/ 2551814 w 7357730"/>
              <a:gd name="connsiteY15" fmla="*/ 191386 h 510363"/>
              <a:gd name="connsiteX16" fmla="*/ 1935125 w 7357730"/>
              <a:gd name="connsiteY16" fmla="*/ 148856 h 510363"/>
              <a:gd name="connsiteX17" fmla="*/ 1063256 w 7357730"/>
              <a:gd name="connsiteY17" fmla="*/ 170121 h 510363"/>
              <a:gd name="connsiteX18" fmla="*/ 265814 w 7357730"/>
              <a:gd name="connsiteY18" fmla="*/ 255182 h 510363"/>
              <a:gd name="connsiteX19" fmla="*/ 0 w 7357730"/>
              <a:gd name="connsiteY19" fmla="*/ 318977 h 510363"/>
              <a:gd name="connsiteX20" fmla="*/ 10632 w 7357730"/>
              <a:gd name="connsiteY20" fmla="*/ 148856 h 510363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46405 w 7357730"/>
              <a:gd name="connsiteY3" fmla="*/ 15625 h 510363"/>
              <a:gd name="connsiteX4" fmla="*/ 3157870 w 7357730"/>
              <a:gd name="connsiteY4" fmla="*/ 127591 h 510363"/>
              <a:gd name="connsiteX5" fmla="*/ 3987209 w 7357730"/>
              <a:gd name="connsiteY5" fmla="*/ 276447 h 510363"/>
              <a:gd name="connsiteX6" fmla="*/ 4795284 w 7357730"/>
              <a:gd name="connsiteY6" fmla="*/ 361507 h 510363"/>
              <a:gd name="connsiteX7" fmla="*/ 5709684 w 7357730"/>
              <a:gd name="connsiteY7" fmla="*/ 350875 h 510363"/>
              <a:gd name="connsiteX8" fmla="*/ 6730409 w 7357730"/>
              <a:gd name="connsiteY8" fmla="*/ 233916 h 510363"/>
              <a:gd name="connsiteX9" fmla="*/ 7357730 w 7357730"/>
              <a:gd name="connsiteY9" fmla="*/ 74428 h 510363"/>
              <a:gd name="connsiteX10" fmla="*/ 7357730 w 7357730"/>
              <a:gd name="connsiteY10" fmla="*/ 255182 h 510363"/>
              <a:gd name="connsiteX11" fmla="*/ 6262577 w 7357730"/>
              <a:gd name="connsiteY11" fmla="*/ 457200 h 510363"/>
              <a:gd name="connsiteX12" fmla="*/ 5263116 w 7357730"/>
              <a:gd name="connsiteY12" fmla="*/ 510363 h 510363"/>
              <a:gd name="connsiteX13" fmla="*/ 4433777 w 7357730"/>
              <a:gd name="connsiteY13" fmla="*/ 467833 h 510363"/>
              <a:gd name="connsiteX14" fmla="*/ 3136604 w 7357730"/>
              <a:gd name="connsiteY14" fmla="*/ 276447 h 510363"/>
              <a:gd name="connsiteX15" fmla="*/ 2551814 w 7357730"/>
              <a:gd name="connsiteY15" fmla="*/ 191386 h 510363"/>
              <a:gd name="connsiteX16" fmla="*/ 1935125 w 7357730"/>
              <a:gd name="connsiteY16" fmla="*/ 148856 h 510363"/>
              <a:gd name="connsiteX17" fmla="*/ 1063256 w 7357730"/>
              <a:gd name="connsiteY17" fmla="*/ 170121 h 510363"/>
              <a:gd name="connsiteX18" fmla="*/ 265814 w 7357730"/>
              <a:gd name="connsiteY18" fmla="*/ 255182 h 510363"/>
              <a:gd name="connsiteX19" fmla="*/ 0 w 7357730"/>
              <a:gd name="connsiteY19" fmla="*/ 318977 h 510363"/>
              <a:gd name="connsiteX20" fmla="*/ 10632 w 7357730"/>
              <a:gd name="connsiteY20" fmla="*/ 148856 h 510363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46405 w 7357730"/>
              <a:gd name="connsiteY3" fmla="*/ 15625 h 510363"/>
              <a:gd name="connsiteX4" fmla="*/ 2684427 w 7357730"/>
              <a:gd name="connsiteY4" fmla="*/ 61116 h 510363"/>
              <a:gd name="connsiteX5" fmla="*/ 3157870 w 7357730"/>
              <a:gd name="connsiteY5" fmla="*/ 127591 h 510363"/>
              <a:gd name="connsiteX6" fmla="*/ 3987209 w 7357730"/>
              <a:gd name="connsiteY6" fmla="*/ 276447 h 510363"/>
              <a:gd name="connsiteX7" fmla="*/ 4795284 w 7357730"/>
              <a:gd name="connsiteY7" fmla="*/ 361507 h 510363"/>
              <a:gd name="connsiteX8" fmla="*/ 5709684 w 7357730"/>
              <a:gd name="connsiteY8" fmla="*/ 350875 h 510363"/>
              <a:gd name="connsiteX9" fmla="*/ 6730409 w 7357730"/>
              <a:gd name="connsiteY9" fmla="*/ 233916 h 510363"/>
              <a:gd name="connsiteX10" fmla="*/ 7357730 w 7357730"/>
              <a:gd name="connsiteY10" fmla="*/ 74428 h 510363"/>
              <a:gd name="connsiteX11" fmla="*/ 7357730 w 7357730"/>
              <a:gd name="connsiteY11" fmla="*/ 255182 h 510363"/>
              <a:gd name="connsiteX12" fmla="*/ 6262577 w 7357730"/>
              <a:gd name="connsiteY12" fmla="*/ 457200 h 510363"/>
              <a:gd name="connsiteX13" fmla="*/ 5263116 w 7357730"/>
              <a:gd name="connsiteY13" fmla="*/ 510363 h 510363"/>
              <a:gd name="connsiteX14" fmla="*/ 4433777 w 7357730"/>
              <a:gd name="connsiteY14" fmla="*/ 467833 h 510363"/>
              <a:gd name="connsiteX15" fmla="*/ 3136604 w 7357730"/>
              <a:gd name="connsiteY15" fmla="*/ 276447 h 510363"/>
              <a:gd name="connsiteX16" fmla="*/ 2551814 w 7357730"/>
              <a:gd name="connsiteY16" fmla="*/ 191386 h 510363"/>
              <a:gd name="connsiteX17" fmla="*/ 1935125 w 7357730"/>
              <a:gd name="connsiteY17" fmla="*/ 148856 h 510363"/>
              <a:gd name="connsiteX18" fmla="*/ 1063256 w 7357730"/>
              <a:gd name="connsiteY18" fmla="*/ 170121 h 510363"/>
              <a:gd name="connsiteX19" fmla="*/ 265814 w 7357730"/>
              <a:gd name="connsiteY19" fmla="*/ 255182 h 510363"/>
              <a:gd name="connsiteX20" fmla="*/ 0 w 7357730"/>
              <a:gd name="connsiteY20" fmla="*/ 318977 h 510363"/>
              <a:gd name="connsiteX21" fmla="*/ 10632 w 7357730"/>
              <a:gd name="connsiteY21" fmla="*/ 148856 h 51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357730" h="510363">
                <a:moveTo>
                  <a:pt x="10632" y="148856"/>
                </a:moveTo>
                <a:lnTo>
                  <a:pt x="563525" y="53163"/>
                </a:lnTo>
                <a:lnTo>
                  <a:pt x="1414130" y="0"/>
                </a:lnTo>
                <a:lnTo>
                  <a:pt x="2246405" y="15625"/>
                </a:lnTo>
                <a:cubicBezTo>
                  <a:pt x="2392412" y="35165"/>
                  <a:pt x="2538420" y="41576"/>
                  <a:pt x="2684427" y="61116"/>
                </a:cubicBezTo>
                <a:lnTo>
                  <a:pt x="3157870" y="127591"/>
                </a:lnTo>
                <a:lnTo>
                  <a:pt x="3987209" y="276447"/>
                </a:lnTo>
                <a:lnTo>
                  <a:pt x="4795284" y="361507"/>
                </a:lnTo>
                <a:lnTo>
                  <a:pt x="5709684" y="350875"/>
                </a:lnTo>
                <a:lnTo>
                  <a:pt x="6730409" y="233916"/>
                </a:lnTo>
                <a:lnTo>
                  <a:pt x="7357730" y="74428"/>
                </a:lnTo>
                <a:lnTo>
                  <a:pt x="7357730" y="255182"/>
                </a:lnTo>
                <a:lnTo>
                  <a:pt x="6262577" y="457200"/>
                </a:lnTo>
                <a:lnTo>
                  <a:pt x="5263116" y="510363"/>
                </a:lnTo>
                <a:lnTo>
                  <a:pt x="4433777" y="467833"/>
                </a:lnTo>
                <a:lnTo>
                  <a:pt x="3136604" y="276447"/>
                </a:lnTo>
                <a:lnTo>
                  <a:pt x="2551814" y="191386"/>
                </a:lnTo>
                <a:lnTo>
                  <a:pt x="1935125" y="148856"/>
                </a:lnTo>
                <a:lnTo>
                  <a:pt x="1063256" y="170121"/>
                </a:lnTo>
                <a:lnTo>
                  <a:pt x="265814" y="255182"/>
                </a:lnTo>
                <a:lnTo>
                  <a:pt x="0" y="318977"/>
                </a:lnTo>
                <a:lnTo>
                  <a:pt x="10632" y="148856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alpha val="0"/>
                </a:srgbClr>
              </a:gs>
              <a:gs pos="37000">
                <a:srgbClr val="00B0F0"/>
              </a:gs>
              <a:gs pos="100000">
                <a:srgbClr val="00B0F0"/>
              </a:gs>
            </a:gsLst>
            <a:lin ang="0" scaled="1"/>
            <a:tileRect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lang="en-CA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85544" y="2531290"/>
            <a:ext cx="9906325" cy="601189"/>
            <a:chOff x="1028700" y="2806658"/>
            <a:chExt cx="7429744" cy="450892"/>
          </a:xfrm>
        </p:grpSpPr>
        <p:sp>
          <p:nvSpPr>
            <p:cNvPr id="35" name="Freeform 34"/>
            <p:cNvSpPr/>
            <p:nvPr/>
          </p:nvSpPr>
          <p:spPr>
            <a:xfrm>
              <a:off x="4191244" y="2806658"/>
              <a:ext cx="4267200" cy="394063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>
              <a:gsLst>
                <a:gs pos="0">
                  <a:srgbClr val="009BD2">
                    <a:alpha val="0"/>
                  </a:srgbClr>
                </a:gs>
                <a:gs pos="24000">
                  <a:srgbClr val="009BD2"/>
                </a:gs>
                <a:gs pos="100000">
                  <a:srgbClr val="009BD2"/>
                </a:gs>
              </a:gsLst>
              <a:lin ang="0" scaled="1"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flipV="1">
              <a:off x="4823261" y="2860284"/>
              <a:ext cx="2707599" cy="340435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  <a:gd name="connsiteX0" fmla="*/ 10632 w 7357730"/>
                <a:gd name="connsiteY0" fmla="*/ 148856 h 510484"/>
                <a:gd name="connsiteX1" fmla="*/ 563525 w 7357730"/>
                <a:gd name="connsiteY1" fmla="*/ 53163 h 510484"/>
                <a:gd name="connsiteX2" fmla="*/ 1414130 w 7357730"/>
                <a:gd name="connsiteY2" fmla="*/ 0 h 510484"/>
                <a:gd name="connsiteX3" fmla="*/ 2246405 w 7357730"/>
                <a:gd name="connsiteY3" fmla="*/ 15625 h 510484"/>
                <a:gd name="connsiteX4" fmla="*/ 2684427 w 7357730"/>
                <a:gd name="connsiteY4" fmla="*/ 61116 h 510484"/>
                <a:gd name="connsiteX5" fmla="*/ 3157870 w 7357730"/>
                <a:gd name="connsiteY5" fmla="*/ 127591 h 510484"/>
                <a:gd name="connsiteX6" fmla="*/ 3987209 w 7357730"/>
                <a:gd name="connsiteY6" fmla="*/ 276447 h 510484"/>
                <a:gd name="connsiteX7" fmla="*/ 4795284 w 7357730"/>
                <a:gd name="connsiteY7" fmla="*/ 361507 h 510484"/>
                <a:gd name="connsiteX8" fmla="*/ 5709684 w 7357730"/>
                <a:gd name="connsiteY8" fmla="*/ 350875 h 510484"/>
                <a:gd name="connsiteX9" fmla="*/ 6730409 w 7357730"/>
                <a:gd name="connsiteY9" fmla="*/ 233916 h 510484"/>
                <a:gd name="connsiteX10" fmla="*/ 7357730 w 7357730"/>
                <a:gd name="connsiteY10" fmla="*/ 74428 h 510484"/>
                <a:gd name="connsiteX11" fmla="*/ 7357730 w 7357730"/>
                <a:gd name="connsiteY11" fmla="*/ 255182 h 510484"/>
                <a:gd name="connsiteX12" fmla="*/ 6262577 w 7357730"/>
                <a:gd name="connsiteY12" fmla="*/ 457200 h 510484"/>
                <a:gd name="connsiteX13" fmla="*/ 5840199 w 7357730"/>
                <a:gd name="connsiteY13" fmla="*/ 510484 h 510484"/>
                <a:gd name="connsiteX14" fmla="*/ 5263116 w 7357730"/>
                <a:gd name="connsiteY14" fmla="*/ 510363 h 510484"/>
                <a:gd name="connsiteX15" fmla="*/ 4433777 w 7357730"/>
                <a:gd name="connsiteY15" fmla="*/ 467833 h 510484"/>
                <a:gd name="connsiteX16" fmla="*/ 3136604 w 7357730"/>
                <a:gd name="connsiteY16" fmla="*/ 276447 h 510484"/>
                <a:gd name="connsiteX17" fmla="*/ 2551814 w 7357730"/>
                <a:gd name="connsiteY17" fmla="*/ 191386 h 510484"/>
                <a:gd name="connsiteX18" fmla="*/ 1935125 w 7357730"/>
                <a:gd name="connsiteY18" fmla="*/ 148856 h 510484"/>
                <a:gd name="connsiteX19" fmla="*/ 1063256 w 7357730"/>
                <a:gd name="connsiteY19" fmla="*/ 170121 h 510484"/>
                <a:gd name="connsiteX20" fmla="*/ 265814 w 7357730"/>
                <a:gd name="connsiteY20" fmla="*/ 255182 h 510484"/>
                <a:gd name="connsiteX21" fmla="*/ 0 w 7357730"/>
                <a:gd name="connsiteY21" fmla="*/ 318977 h 510484"/>
                <a:gd name="connsiteX22" fmla="*/ 10632 w 7357730"/>
                <a:gd name="connsiteY22" fmla="*/ 148856 h 51048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40199 w 7357730"/>
                <a:gd name="connsiteY13" fmla="*/ 5104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22943 w 7357730"/>
                <a:gd name="connsiteY13" fmla="*/ 5007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22943 w 7357730"/>
                <a:gd name="connsiteY13" fmla="*/ 5007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57730" h="520064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cubicBezTo>
                    <a:pt x="6098777" y="465261"/>
                    <a:pt x="5986742" y="483023"/>
                    <a:pt x="5822943" y="500784"/>
                  </a:cubicBezTo>
                  <a:lnTo>
                    <a:pt x="5263116" y="520064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>
              <a:gsLst>
                <a:gs pos="0">
                  <a:srgbClr val="BDF2FF"/>
                </a:gs>
                <a:gs pos="24000">
                  <a:srgbClr val="009BD2"/>
                </a:gs>
                <a:gs pos="84000">
                  <a:srgbClr val="008AA8"/>
                </a:gs>
              </a:gsLst>
              <a:lin ang="0" scaled="1"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203154" y="2807291"/>
              <a:ext cx="5592726" cy="415107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946108 w 7357730"/>
                <a:gd name="connsiteY14" fmla="*/ 502258 h 510363"/>
                <a:gd name="connsiteX15" fmla="*/ 4433777 w 7357730"/>
                <a:gd name="connsiteY15" fmla="*/ 467833 h 510363"/>
                <a:gd name="connsiteX16" fmla="*/ 3136604 w 7357730"/>
                <a:gd name="connsiteY16" fmla="*/ 276447 h 510363"/>
                <a:gd name="connsiteX17" fmla="*/ 2551814 w 7357730"/>
                <a:gd name="connsiteY17" fmla="*/ 191386 h 510363"/>
                <a:gd name="connsiteX18" fmla="*/ 1935125 w 7357730"/>
                <a:gd name="connsiteY18" fmla="*/ 148856 h 510363"/>
                <a:gd name="connsiteX19" fmla="*/ 1063256 w 7357730"/>
                <a:gd name="connsiteY19" fmla="*/ 170121 h 510363"/>
                <a:gd name="connsiteX20" fmla="*/ 265814 w 7357730"/>
                <a:gd name="connsiteY20" fmla="*/ 255182 h 510363"/>
                <a:gd name="connsiteX21" fmla="*/ 0 w 7357730"/>
                <a:gd name="connsiteY21" fmla="*/ 318977 h 510363"/>
                <a:gd name="connsiteX22" fmla="*/ 10632 w 7357730"/>
                <a:gd name="connsiteY22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946108" y="502258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5E2FF">
                    <a:alpha val="42000"/>
                  </a:srgbClr>
                </a:gs>
                <a:gs pos="37000">
                  <a:srgbClr val="65E2FF"/>
                </a:gs>
                <a:gs pos="100000">
                  <a:srgbClr val="65E2FF"/>
                </a:gs>
              </a:gsLst>
              <a:lin ang="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487433" y="2892430"/>
              <a:ext cx="4926904" cy="310588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>
              <a:gsLst>
                <a:gs pos="0">
                  <a:srgbClr val="003399">
                    <a:alpha val="0"/>
                  </a:srgbClr>
                </a:gs>
                <a:gs pos="24000">
                  <a:srgbClr val="003399"/>
                </a:gs>
                <a:gs pos="100000">
                  <a:srgbClr val="003399"/>
                </a:gs>
              </a:gsLst>
              <a:lin ang="0" scaled="1"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 flipV="1">
              <a:off x="1028700" y="2897599"/>
              <a:ext cx="6786230" cy="359951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alpha val="0"/>
                  </a:srgbClr>
                </a:gs>
                <a:gs pos="26000">
                  <a:srgbClr val="0070C0"/>
                </a:gs>
                <a:gs pos="100000">
                  <a:srgbClr val="0070C0"/>
                </a:gs>
              </a:gsLst>
              <a:lin ang="0" scaled="1"/>
              <a:tileRect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779704" y="2547373"/>
            <a:ext cx="592915" cy="711200"/>
            <a:chOff x="6341285" y="3521075"/>
            <a:chExt cx="592915" cy="685795"/>
          </a:xfrm>
        </p:grpSpPr>
        <p:sp>
          <p:nvSpPr>
            <p:cNvPr id="29" name="Rectangle 28"/>
            <p:cNvSpPr/>
            <p:nvPr/>
          </p:nvSpPr>
          <p:spPr>
            <a:xfrm>
              <a:off x="6400800" y="3521075"/>
              <a:ext cx="533400" cy="68579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6341285" y="3562350"/>
              <a:ext cx="440515" cy="568622"/>
            </a:xfrm>
            <a:prstGeom prst="rightArrow">
              <a:avLst>
                <a:gd name="adj1" fmla="val 52445"/>
                <a:gd name="adj2" fmla="val 89721"/>
              </a:avLst>
            </a:prstGeom>
            <a:solidFill>
              <a:srgbClr val="003399"/>
            </a:solidFill>
            <a:ln w="12700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0268979" y="2217796"/>
            <a:ext cx="1392000" cy="1536000"/>
          </a:xfrm>
          <a:prstGeom prst="roundRect">
            <a:avLst>
              <a:gd name="adj" fmla="val 29070"/>
            </a:avLst>
          </a:prstGeom>
          <a:solidFill>
            <a:srgbClr val="000099"/>
          </a:solidFill>
          <a:ln w="57150" cmpd="sng">
            <a:gradFill flip="none" rotWithShape="1">
              <a:gsLst>
                <a:gs pos="0">
                  <a:schemeClr val="bg1"/>
                </a:gs>
                <a:gs pos="76000">
                  <a:schemeClr val="bg1"/>
                </a:gs>
                <a:gs pos="69000">
                  <a:srgbClr val="000099"/>
                </a:gs>
                <a:gs pos="97000">
                  <a:srgbClr val="000099"/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algn="ctr" defTabSz="1219170">
              <a:defRPr/>
            </a:pPr>
            <a:r>
              <a:rPr lang="en-CA" sz="2133" b="1" dirty="0">
                <a:solidFill>
                  <a:prstClr val="white"/>
                </a:solidFill>
                <a:latin typeface="Calibri"/>
              </a:rPr>
              <a:t>High-Quality PRO Evidence</a:t>
            </a:r>
            <a:r>
              <a:rPr lang="en-CA" sz="2133" b="1" dirty="0">
                <a:solidFill>
                  <a:srgbClr val="003399"/>
                </a:solidFill>
                <a:latin typeface="Calibri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3745" y="1518176"/>
            <a:ext cx="2159036" cy="711200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  <a:latin typeface="Calibri"/>
              </a:rPr>
              <a:t>Trial Protocol Development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782948" y="1525461"/>
            <a:ext cx="1680000" cy="703916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rIns="96000"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  <a:latin typeface="Calibri"/>
              </a:rPr>
              <a:t>Trial Accrual and Follow-up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455147" y="1525461"/>
            <a:ext cx="1680000" cy="711200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  <a:latin typeface="Calibri"/>
              </a:rPr>
              <a:t>Trial Analysis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310365" y="1525461"/>
            <a:ext cx="2160000" cy="711200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  <a:latin typeface="Calibri"/>
              </a:rPr>
              <a:t>Clinical Uptake of Trial Findings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145315" y="1525461"/>
            <a:ext cx="2160000" cy="711200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  <a:latin typeface="Calibri"/>
              </a:rPr>
              <a:t>Trial Reporting 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E8C091B-F058-4EAD-B269-C1FE75ADD95D}"/>
              </a:ext>
            </a:extLst>
          </p:cNvPr>
          <p:cNvSpPr txBox="1">
            <a:spLocks/>
          </p:cNvSpPr>
          <p:nvPr/>
        </p:nvSpPr>
        <p:spPr>
          <a:xfrm>
            <a:off x="549576" y="344465"/>
            <a:ext cx="11032824" cy="827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6000" dirty="0">
                <a:solidFill>
                  <a:srgbClr val="2D2D8A"/>
                </a:solidFill>
                <a:cs typeface="Arial" panose="020B0604020202020204" pitchFamily="34" charset="0"/>
              </a:rPr>
              <a:t>The Science of PROs in Trials</a:t>
            </a:r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68905D03-44BF-FF4C-9B04-8FFBC954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/>
              <a:pPr/>
              <a:t>38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16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27" y="1177190"/>
            <a:ext cx="8771254" cy="236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22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ChangeArrowheads="1"/>
          </p:cNvSpPr>
          <p:nvPr/>
        </p:nvSpPr>
        <p:spPr bwMode="auto">
          <a:xfrm>
            <a:off x="2106790" y="374764"/>
            <a:ext cx="8175978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085" tIns="38042" rIns="76085" bIns="38042"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Brief History </a:t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</a:b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</a:br>
            <a:endParaRPr lang="en-US" sz="28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55363" name="Rectangle 3"/>
          <p:cNvSpPr>
            <a:spLocks noChangeArrowheads="1"/>
          </p:cNvSpPr>
          <p:nvPr/>
        </p:nvSpPr>
        <p:spPr bwMode="auto">
          <a:xfrm>
            <a:off x="3413478" y="935041"/>
            <a:ext cx="5428544" cy="85725"/>
          </a:xfrm>
          <a:prstGeom prst="rect">
            <a:avLst/>
          </a:prstGeom>
          <a:gradFill rotWithShape="1">
            <a:gsLst>
              <a:gs pos="0">
                <a:srgbClr val="000099">
                  <a:alpha val="2000"/>
                </a:srgbClr>
              </a:gs>
              <a:gs pos="50000">
                <a:schemeClr val="hlink"/>
              </a:gs>
              <a:gs pos="100000">
                <a:srgbClr val="000099">
                  <a:alpha val="2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085" tIns="38042" rIns="76085" bIns="38042" anchor="ctr"/>
          <a:lstStyle/>
          <a:p>
            <a:pPr eaLnBrk="1" hangingPunct="1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655364" name="Text Box 4"/>
          <p:cNvSpPr txBox="1">
            <a:spLocks noChangeArrowheads="1"/>
          </p:cNvSpPr>
          <p:nvPr/>
        </p:nvSpPr>
        <p:spPr bwMode="auto">
          <a:xfrm>
            <a:off x="1554538" y="1844789"/>
            <a:ext cx="8530672" cy="44626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085" tIns="38042" rIns="76085" bIns="38042">
            <a:spAutoFit/>
          </a:bodyPr>
          <a:lstStyle/>
          <a:p>
            <a:pPr>
              <a:spcBef>
                <a:spcPts val="1500"/>
              </a:spcBef>
              <a:defRPr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 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1979: NCIC (now CCSRI) decides to have a formal </a:t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           cooperative clinical trials group</a:t>
            </a:r>
          </a:p>
          <a:p>
            <a:pPr>
              <a:spcBef>
                <a:spcPts val="1500"/>
              </a:spcBef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  1980: NCIC Clinical Trials Group established at </a:t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           Queen’s University  (Dr. Pater)</a:t>
            </a:r>
          </a:p>
          <a:p>
            <a:pPr>
              <a:spcBef>
                <a:spcPts val="1500"/>
              </a:spcBef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  1982: First Phase III Trial with QOL (BR.5)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  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		</a:t>
            </a:r>
          </a:p>
          <a:p>
            <a:pPr eaLnBrk="1" hangingPunct="1"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  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9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27" y="1177190"/>
            <a:ext cx="8771254" cy="310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ohn_rant_2 - converted with Clipchamp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127" y="695325"/>
            <a:ext cx="8771254" cy="51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51F6BF3-F554-4850-AD01-A5A1F5FCB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98" y="6082499"/>
            <a:ext cx="11202804" cy="141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56" tIns="45719" rIns="91156" bIns="4571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1137">
              <a:defRPr/>
            </a:pPr>
            <a:endParaRPr lang="en-US" sz="5400" u="sng" kern="0" dirty="0">
              <a:solidFill>
                <a:srgbClr val="2D9DD9"/>
              </a:solidFill>
              <a:latin typeface="Calibri" panose="020F0502020204030204"/>
            </a:endParaRPr>
          </a:p>
          <a:p>
            <a:pPr defTabSz="911137">
              <a:defRPr/>
            </a:pPr>
            <a:r>
              <a:rPr lang="en-US" sz="5400" u="sng" kern="0" dirty="0">
                <a:solidFill>
                  <a:srgbClr val="2D9DD9"/>
                </a:solidFill>
                <a:latin typeface="Calibri" panose="020F0502020204030204"/>
              </a:rPr>
              <a:t>P</a:t>
            </a:r>
            <a:r>
              <a:rPr lang="en-US" sz="5400" kern="0" dirty="0">
                <a:solidFill>
                  <a:srgbClr val="2D9DD9"/>
                </a:solidFill>
              </a:rPr>
              <a:t>atient</a:t>
            </a:r>
            <a:r>
              <a:rPr lang="en-US" sz="5400" kern="0" dirty="0">
                <a:solidFill>
                  <a:srgbClr val="2D9DD9"/>
                </a:solidFill>
                <a:latin typeface="Calibri" panose="020F0502020204030204"/>
              </a:rPr>
              <a:t>-</a:t>
            </a:r>
            <a:r>
              <a:rPr lang="en-US" sz="5400" u="sng" kern="0" dirty="0">
                <a:solidFill>
                  <a:srgbClr val="2D9DD9"/>
                </a:solidFill>
                <a:latin typeface="Calibri" panose="020F0502020204030204"/>
              </a:rPr>
              <a:t>R</a:t>
            </a:r>
            <a:r>
              <a:rPr lang="en-US" sz="5400" kern="0" dirty="0">
                <a:solidFill>
                  <a:srgbClr val="2D9DD9"/>
                </a:solidFill>
              </a:rPr>
              <a:t>eported</a:t>
            </a:r>
            <a:r>
              <a:rPr lang="en-US" sz="5400" kern="0" dirty="0">
                <a:solidFill>
                  <a:srgbClr val="2D9DD9"/>
                </a:solidFill>
                <a:latin typeface="Calibri" panose="020F0502020204030204"/>
              </a:rPr>
              <a:t> </a:t>
            </a:r>
            <a:r>
              <a:rPr lang="en-US" sz="5400" u="sng" kern="0" dirty="0">
                <a:solidFill>
                  <a:srgbClr val="2D9DD9"/>
                </a:solidFill>
                <a:latin typeface="Calibri" panose="020F0502020204030204"/>
              </a:rPr>
              <a:t>O</a:t>
            </a:r>
            <a:r>
              <a:rPr lang="en-US" sz="5400" kern="0" dirty="0">
                <a:solidFill>
                  <a:srgbClr val="2D9DD9"/>
                </a:solidFill>
              </a:rPr>
              <a:t>utcomes</a:t>
            </a:r>
            <a:r>
              <a:rPr lang="en-US" sz="5400" kern="0" dirty="0">
                <a:solidFill>
                  <a:srgbClr val="2D9DD9"/>
                </a:solidFill>
                <a:latin typeface="Calibri" panose="020F0502020204030204"/>
              </a:rPr>
              <a:t> </a:t>
            </a:r>
            <a:r>
              <a:rPr lang="en-US" sz="5400" u="sng" kern="0" dirty="0">
                <a:solidFill>
                  <a:srgbClr val="2D9DD9"/>
                </a:solidFill>
                <a:latin typeface="Calibri" panose="020F0502020204030204"/>
              </a:rPr>
              <a:t>T</a:t>
            </a:r>
            <a:r>
              <a:rPr lang="en-US" sz="5400" kern="0" dirty="0">
                <a:solidFill>
                  <a:srgbClr val="2D9DD9"/>
                </a:solidFill>
              </a:rPr>
              <a:t>ools: </a:t>
            </a:r>
          </a:p>
          <a:p>
            <a:pPr defTabSz="911137">
              <a:defRPr/>
            </a:pPr>
            <a:r>
              <a:rPr lang="en-US" sz="5400" u="sng" kern="0" dirty="0">
                <a:solidFill>
                  <a:srgbClr val="2D9DD9"/>
                </a:solidFill>
                <a:latin typeface="Calibri" panose="020F0502020204030204"/>
              </a:rPr>
              <a:t>E</a:t>
            </a:r>
            <a:r>
              <a:rPr lang="en-US" sz="5400" kern="0" dirty="0">
                <a:solidFill>
                  <a:srgbClr val="2D9DD9"/>
                </a:solidFill>
              </a:rPr>
              <a:t>ngaging</a:t>
            </a:r>
            <a:r>
              <a:rPr lang="en-US" sz="5400" kern="0" dirty="0">
                <a:solidFill>
                  <a:srgbClr val="2D9DD9"/>
                </a:solidFill>
                <a:latin typeface="Calibri" panose="020F0502020204030204"/>
              </a:rPr>
              <a:t> </a:t>
            </a:r>
            <a:r>
              <a:rPr lang="en-US" sz="5400" u="sng" kern="0" dirty="0">
                <a:solidFill>
                  <a:srgbClr val="2D9DD9"/>
                </a:solidFill>
                <a:latin typeface="Calibri" panose="020F0502020204030204"/>
              </a:rPr>
              <a:t>U</a:t>
            </a:r>
            <a:r>
              <a:rPr lang="en-US" sz="5400" kern="0" dirty="0">
                <a:solidFill>
                  <a:srgbClr val="2D9DD9"/>
                </a:solidFill>
              </a:rPr>
              <a:t>sers</a:t>
            </a:r>
            <a:r>
              <a:rPr lang="en-US" sz="5400" kern="0" dirty="0">
                <a:solidFill>
                  <a:srgbClr val="2D9DD9"/>
                </a:solidFill>
                <a:latin typeface="Calibri" panose="020F0502020204030204"/>
              </a:rPr>
              <a:t> &amp; </a:t>
            </a:r>
            <a:r>
              <a:rPr lang="en-US" sz="5400" u="sng" kern="0" dirty="0">
                <a:solidFill>
                  <a:srgbClr val="2D9DD9"/>
                </a:solidFill>
                <a:latin typeface="Calibri" panose="020F0502020204030204"/>
              </a:rPr>
              <a:t>S</a:t>
            </a:r>
            <a:r>
              <a:rPr lang="en-US" sz="5400" kern="0" dirty="0">
                <a:solidFill>
                  <a:srgbClr val="2D9DD9"/>
                </a:solidFill>
              </a:rPr>
              <a:t>takeholders</a:t>
            </a:r>
          </a:p>
          <a:p>
            <a:pPr defTabSz="911137">
              <a:defRPr/>
            </a:pPr>
            <a:endParaRPr lang="en-US" sz="2400" kern="0" dirty="0">
              <a:solidFill>
                <a:srgbClr val="2D2D8A"/>
              </a:solidFill>
              <a:latin typeface="Arial"/>
            </a:endParaRPr>
          </a:p>
          <a:p>
            <a:pPr defTabSz="911137">
              <a:defRPr/>
            </a:pPr>
            <a:endParaRPr lang="en-US" sz="2667" kern="0" dirty="0">
              <a:solidFill>
                <a:srgbClr val="003399"/>
              </a:solidFill>
              <a:latin typeface="Arial"/>
            </a:endParaRPr>
          </a:p>
          <a:p>
            <a:pPr defTabSz="911137">
              <a:defRPr/>
            </a:pPr>
            <a:endParaRPr lang="en-US" sz="2667" kern="0" dirty="0">
              <a:solidFill>
                <a:srgbClr val="003399"/>
              </a:solidFill>
              <a:latin typeface="Arial"/>
            </a:endParaRPr>
          </a:p>
          <a:p>
            <a:pPr defTabSz="911137">
              <a:defRPr/>
            </a:pPr>
            <a:endParaRPr lang="en-US" sz="2667" kern="0" dirty="0">
              <a:solidFill>
                <a:srgbClr val="003399"/>
              </a:solidFill>
              <a:latin typeface="Arial"/>
            </a:endParaRPr>
          </a:p>
          <a:p>
            <a:pPr defTabSz="911137">
              <a:defRPr/>
            </a:pPr>
            <a:endParaRPr lang="en-US" sz="2667" kern="0" dirty="0">
              <a:solidFill>
                <a:srgbClr val="003399"/>
              </a:solidFill>
              <a:latin typeface="Arial"/>
            </a:endParaRPr>
          </a:p>
          <a:p>
            <a:pPr defTabSz="911137">
              <a:defRPr/>
            </a:pPr>
            <a:br>
              <a:rPr lang="en-US" sz="2667" kern="0" dirty="0">
                <a:solidFill>
                  <a:srgbClr val="003399"/>
                </a:solidFill>
                <a:latin typeface="Arial"/>
              </a:rPr>
            </a:br>
            <a:endParaRPr lang="en-US" sz="3333" kern="0" dirty="0">
              <a:solidFill>
                <a:prstClr val="white">
                  <a:lumMod val="50000"/>
                </a:prstClr>
              </a:solidFill>
              <a:latin typeface="Arial"/>
            </a:endParaRPr>
          </a:p>
          <a:p>
            <a:pPr defTabSz="911137">
              <a:defRPr/>
            </a:pPr>
            <a:endParaRPr lang="en-US" sz="3333" kern="0" dirty="0">
              <a:solidFill>
                <a:prstClr val="white">
                  <a:lumMod val="50000"/>
                </a:prstClr>
              </a:solidFill>
              <a:latin typeface="Arial"/>
            </a:endParaRPr>
          </a:p>
          <a:p>
            <a:pPr defTabSz="911137">
              <a:defRPr/>
            </a:pPr>
            <a:endParaRPr lang="en-US" sz="3333" kern="0" dirty="0">
              <a:solidFill>
                <a:prstClr val="white">
                  <a:lumMod val="50000"/>
                </a:prstClr>
              </a:solidFill>
              <a:latin typeface="Arial"/>
            </a:endParaRPr>
          </a:p>
          <a:p>
            <a:pPr defTabSz="911137">
              <a:defRPr/>
            </a:pPr>
            <a:endParaRPr lang="en-US" sz="3333" kern="0" dirty="0">
              <a:solidFill>
                <a:prstClr val="white">
                  <a:lumMod val="50000"/>
                </a:prstClr>
              </a:solidFill>
              <a:latin typeface="Arial"/>
            </a:endParaRPr>
          </a:p>
          <a:p>
            <a:pPr defTabSz="911137">
              <a:defRPr/>
            </a:pPr>
            <a:endParaRPr lang="en-US" sz="3333" kern="0" dirty="0">
              <a:solidFill>
                <a:prstClr val="white">
                  <a:lumMod val="50000"/>
                </a:prstClr>
              </a:solidFill>
              <a:latin typeface="Arial"/>
            </a:endParaRPr>
          </a:p>
          <a:p>
            <a:pPr defTabSz="911137">
              <a:defRPr/>
            </a:pPr>
            <a:endParaRPr lang="en-US" sz="3333" kern="0" dirty="0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1" y="5579733"/>
            <a:ext cx="400827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CA" sz="2667" b="1" dirty="0">
                <a:solidFill>
                  <a:srgbClr val="1F378E"/>
                </a:solidFill>
              </a:rPr>
              <a:t>TheProteusConsortium.org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85C8BA-2284-4701-9C81-EF4FEA0CC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911" y="496957"/>
            <a:ext cx="675617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83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7C8BDAA-D3FA-9044-A5BD-17131EAA05D8}"/>
              </a:ext>
            </a:extLst>
          </p:cNvPr>
          <p:cNvSpPr txBox="1">
            <a:spLocks/>
          </p:cNvSpPr>
          <p:nvPr/>
        </p:nvSpPr>
        <p:spPr>
          <a:xfrm>
            <a:off x="527603" y="2047218"/>
            <a:ext cx="10996527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900" indent="-342900">
              <a:lnSpc>
                <a:spcPts val="3140"/>
              </a:lnSpc>
              <a:spcBef>
                <a:spcPts val="600"/>
              </a:spcBef>
              <a:buClr>
                <a:srgbClr val="2D2D8A"/>
              </a:buClr>
            </a:pPr>
            <a:r>
              <a:rPr lang="en-US" sz="3200" b="1" dirty="0">
                <a:solidFill>
                  <a:srgbClr val="2A9ED8"/>
                </a:solidFill>
                <a:cs typeface="Calibri" panose="020F0502020204030204" pitchFamily="34" charset="0"/>
              </a:rPr>
              <a:t>OBJECTIVE</a:t>
            </a:r>
            <a:br>
              <a:rPr lang="en-US" sz="2200" b="1" dirty="0">
                <a:solidFill>
                  <a:prstClr val="black"/>
                </a:solidFill>
                <a:cs typeface="Calibri" panose="020F0502020204030204" pitchFamily="34" charset="0"/>
              </a:rPr>
            </a:br>
            <a:r>
              <a:rPr lang="en-US" sz="2200" dirty="0">
                <a:solidFill>
                  <a:prstClr val="black"/>
                </a:solidFill>
                <a:cs typeface="Calibri" panose="020F0502020204030204" pitchFamily="34" charset="0"/>
              </a:rPr>
              <a:t>Ensure that patients, clinicians, and other decision-makers have high-quality PRO data from clinical trials to make the best decisions they can about treatment options</a:t>
            </a:r>
            <a:br>
              <a:rPr lang="en-US" sz="2200" dirty="0">
                <a:solidFill>
                  <a:prstClr val="black"/>
                </a:solidFill>
                <a:cs typeface="Calibri" panose="020F0502020204030204" pitchFamily="34" charset="0"/>
              </a:rPr>
            </a:br>
            <a:endParaRPr lang="en-US" sz="22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522900" indent="-342900">
              <a:lnSpc>
                <a:spcPts val="3140"/>
              </a:lnSpc>
              <a:spcBef>
                <a:spcPts val="600"/>
              </a:spcBef>
              <a:buClr>
                <a:srgbClr val="2D2D8A"/>
              </a:buClr>
            </a:pPr>
            <a:r>
              <a:rPr lang="en-US" sz="3200" b="1" dirty="0">
                <a:solidFill>
                  <a:srgbClr val="2A9ED8"/>
                </a:solidFill>
                <a:cs typeface="Calibri" panose="020F0502020204030204" pitchFamily="34" charset="0"/>
              </a:rPr>
              <a:t>APPROACH</a:t>
            </a:r>
            <a:br>
              <a:rPr lang="en-US" sz="2200" b="1" dirty="0">
                <a:solidFill>
                  <a:prstClr val="black"/>
                </a:solidFill>
                <a:cs typeface="Calibri" panose="020F0502020204030204" pitchFamily="34" charset="0"/>
              </a:rPr>
            </a:br>
            <a:r>
              <a:rPr lang="en-US" sz="2200" dirty="0">
                <a:solidFill>
                  <a:prstClr val="black"/>
                </a:solidFill>
                <a:cs typeface="Calibri" panose="020F0502020204030204" pitchFamily="34" charset="0"/>
              </a:rPr>
              <a:t>Partner with key stakeholder groups to disseminate and implement tools that have been developed to optimize the use of PROs in clinical trials</a:t>
            </a:r>
            <a:br>
              <a:rPr lang="en-US" sz="2200" dirty="0">
                <a:solidFill>
                  <a:prstClr val="black"/>
                </a:solidFill>
                <a:cs typeface="Calibri" panose="020F0502020204030204" pitchFamily="34" charset="0"/>
              </a:rPr>
            </a:br>
            <a:endParaRPr lang="en-US" sz="22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15D8B8-74D2-B249-A880-F5A6F470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PROTEUS Consortium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80E27-CA7D-BD47-BAE7-5D1602D3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42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70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193A6C-C34C-DC4E-8FDD-FBED58574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03" y="46986"/>
            <a:ext cx="11241568" cy="1325563"/>
          </a:xfrm>
        </p:spPr>
        <p:txBody>
          <a:bodyPr>
            <a:noAutofit/>
          </a:bodyPr>
          <a:lstStyle/>
          <a:p>
            <a:r>
              <a:rPr lang="en-US" sz="5100" dirty="0">
                <a:solidFill>
                  <a:srgbClr val="233E8B"/>
                </a:solidFill>
              </a:rPr>
              <a:t>Organizations with PROTEUS Participants*</a:t>
            </a:r>
            <a:endParaRPr lang="en-US" sz="5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465A2-77F5-43EE-BD02-4EFFA930EC51}"/>
              </a:ext>
            </a:extLst>
          </p:cNvPr>
          <p:cNvSpPr txBox="1"/>
          <p:nvPr/>
        </p:nvSpPr>
        <p:spPr>
          <a:xfrm>
            <a:off x="2696864" y="6232096"/>
            <a:ext cx="6798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i="1" dirty="0">
                <a:solidFill>
                  <a:srgbClr val="2D9DD9"/>
                </a:solidFill>
              </a:rPr>
              <a:t>*Participation in PROTEUS does not imply endorsement of any particular PRO tools or guidance documents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5F33F-D5EE-4E44-8866-421BADC76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43</a:t>
            </a:fld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23D0A824-E0D3-E54F-A136-C5CA91A4DD45}"/>
              </a:ext>
            </a:extLst>
          </p:cNvPr>
          <p:cNvGraphicFramePr>
            <a:graphicFrameLocks/>
          </p:cNvGraphicFramePr>
          <p:nvPr/>
        </p:nvGraphicFramePr>
        <p:xfrm>
          <a:off x="527603" y="1238753"/>
          <a:ext cx="11136794" cy="46359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308191">
                  <a:extLst>
                    <a:ext uri="{9D8B030D-6E8A-4147-A177-3AD203B41FA5}">
                      <a16:colId xmlns:a16="http://schemas.microsoft.com/office/drawing/2014/main" val="2122102271"/>
                    </a:ext>
                  </a:extLst>
                </a:gridCol>
                <a:gridCol w="5828603">
                  <a:extLst>
                    <a:ext uri="{9D8B030D-6E8A-4147-A177-3AD203B41FA5}">
                      <a16:colId xmlns:a16="http://schemas.microsoft.com/office/drawing/2014/main" val="4156160410"/>
                    </a:ext>
                  </a:extLst>
                </a:gridCol>
              </a:tblGrid>
              <a:tr h="32650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3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  </a:t>
                      </a:r>
                      <a:r>
                        <a:rPr lang="en-US" sz="1300" b="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AcademyHealth</a:t>
                      </a:r>
                      <a:endParaRPr lang="en-US" sz="13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0000"/>
                        </a:lnSpc>
                        <a:buNone/>
                      </a:pPr>
                      <a:r>
                        <a:rPr lang="en-US" sz="1300" b="0" u="none" strike="noStrike" kern="1200" noProof="0" dirty="0">
                          <a:effectLst/>
                        </a:rPr>
                        <a:t>  </a:t>
                      </a:r>
                      <a:r>
                        <a:rPr lang="en-US" sz="1300" b="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Industry (GlaxoSmithKline) </a:t>
                      </a:r>
                      <a:endParaRPr lang="en-US" sz="13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965800436"/>
                  </a:ext>
                </a:extLst>
              </a:tr>
              <a:tr h="32650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300" u="none" strike="noStrike" dirty="0">
                          <a:effectLst/>
                        </a:rPr>
                        <a:t>  American Cancer Society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167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 dirty="0">
                          <a:effectLst/>
                        </a:rPr>
                        <a:t>  International Society for Quality of Life Research</a:t>
                      </a:r>
                      <a:endParaRPr lang="en-US" sz="1300" dirty="0"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77134442"/>
                  </a:ext>
                </a:extLst>
              </a:tr>
              <a:tr h="32650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300" u="none" strike="noStrike" dirty="0">
                          <a:effectLst/>
                        </a:rPr>
                        <a:t>  American Society for Radiation Oncology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300" u="none" strike="noStrike" dirty="0">
                          <a:effectLst/>
                        </a:rPr>
                        <a:t>  ISPOR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957728455"/>
                  </a:ext>
                </a:extLst>
              </a:tr>
              <a:tr h="32650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300" u="none" strike="noStrike" dirty="0">
                          <a:effectLst/>
                        </a:rPr>
                        <a:t>  American Society of Clinical Oncology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167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 dirty="0">
                          <a:effectLst/>
                        </a:rPr>
                        <a:t>  Medical journal editors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122807140"/>
                  </a:ext>
                </a:extLst>
              </a:tr>
              <a:tr h="32650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300" u="none" strike="noStrike" dirty="0">
                          <a:effectLst/>
                        </a:rPr>
                        <a:t>  Australian Clinical Trials Alliance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300" u="none" strike="noStrike" dirty="0">
                          <a:effectLst/>
                        </a:rPr>
                        <a:t>  Medicines and Healthcare Products Regulatory Agency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280354482"/>
                  </a:ext>
                </a:extLst>
              </a:tr>
              <a:tr h="32650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300" u="none" strike="noStrike" dirty="0">
                          <a:effectLst/>
                        </a:rPr>
                        <a:t>  Canadian Association of Radiation Oncology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300" u="none" strike="noStrike" dirty="0">
                          <a:effectLst/>
                        </a:rPr>
                        <a:t>  National Cancer Institute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25267567"/>
                  </a:ext>
                </a:extLst>
              </a:tr>
              <a:tr h="32650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300" u="none" strike="noStrike" dirty="0">
                          <a:effectLst/>
                        </a:rPr>
                        <a:t>  Cancer Australia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167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 dirty="0">
                          <a:effectLst/>
                        </a:rPr>
                        <a:t>  National Cancer Research Institute (UK)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633584331"/>
                  </a:ext>
                </a:extLst>
              </a:tr>
              <a:tr h="32650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300" u="none" strike="noStrike" dirty="0">
                          <a:effectLst/>
                        </a:rPr>
                        <a:t>  Consolidated Standards for Reporting of Trials (CONSORT)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167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 dirty="0">
                          <a:effectLst/>
                        </a:rPr>
                        <a:t>  National Clinical Trials Network PRO representatives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667747964"/>
                  </a:ext>
                </a:extLst>
              </a:tr>
              <a:tr h="32650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300" dirty="0"/>
                        <a:t>  Critical Path Institute PRO Consortium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167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 dirty="0">
                          <a:effectLst/>
                        </a:rPr>
                        <a:t>  National Coalition for Cancer Survivorship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4071756"/>
                  </a:ext>
                </a:extLst>
              </a:tr>
              <a:tr h="326505">
                <a:tc rowSpan="2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3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 </a:t>
                      </a:r>
                      <a:r>
                        <a:rPr kumimoji="0" lang="en-US" sz="13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European Medicines Agency-Scientific Advice Working Party / Dutch Medicines  Evaluation Board</a:t>
                      </a:r>
                      <a:endParaRPr lang="en-US" sz="1300" dirty="0"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167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 dirty="0">
                          <a:effectLst/>
                        </a:rPr>
                        <a:t>  National Institute for Health and Care Excellence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05817879"/>
                  </a:ext>
                </a:extLst>
              </a:tr>
              <a:tr h="326505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167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 dirty="0">
                          <a:effectLst/>
                        </a:rPr>
                        <a:t>  Oncology Nursing Society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205828818"/>
                  </a:ext>
                </a:extLst>
              </a:tr>
              <a:tr h="356782">
                <a:tc>
                  <a:txBody>
                    <a:bodyPr/>
                    <a:lstStyle/>
                    <a:p>
                      <a:pPr lvl="0" algn="l" fontAlgn="b">
                        <a:lnSpc>
                          <a:spcPct val="80000"/>
                        </a:lnSpc>
                      </a:pPr>
                      <a:r>
                        <a:rPr lang="en-US" sz="1300" u="none" strike="noStrike" dirty="0">
                          <a:effectLst/>
                        </a:rPr>
                        <a:t>  European Organization for the Research and Treatment of Cancer (EORTC)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167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 dirty="0">
                          <a:effectLst/>
                        </a:rPr>
                        <a:t>  Patient-Centered Outcomes Research Institute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57747230"/>
                  </a:ext>
                </a:extLst>
              </a:tr>
              <a:tr h="326505">
                <a:tc>
                  <a:txBody>
                    <a:bodyPr/>
                    <a:lstStyle/>
                    <a:p>
                      <a:pPr marL="0" marR="0" lvl="0" indent="0" algn="l" defTabSz="68516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 dirty="0">
                          <a:effectLst/>
                        </a:rPr>
                        <a:t>  Food &amp; Drug Administration (FDA)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16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 dirty="0">
                          <a:effectLst/>
                        </a:rPr>
                        <a:t>  Society for Clinical Trials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534733910"/>
                  </a:ext>
                </a:extLst>
              </a:tr>
              <a:tr h="361143">
                <a:tc>
                  <a:txBody>
                    <a:bodyPr/>
                    <a:lstStyle/>
                    <a:p>
                      <a:pPr marL="0" marR="0" lvl="0" indent="0" algn="l" defTabSz="68516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 dirty="0">
                          <a:effectLst/>
                        </a:rPr>
                        <a:t>  Health Canada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16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 dirty="0">
                          <a:effectLst/>
                        </a:rPr>
                        <a:t>  Standard Protocol Items: Recommendations for Interventional Trials (SPIRIT)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883382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2163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85E2E-5585-40A7-9B72-8551068B6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123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2D2D8A"/>
                </a:solidFill>
              </a:rPr>
              <a:t>Trials Steering Committee</a:t>
            </a:r>
            <a:endParaRPr lang="en-US" sz="6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EBA70-4EFA-4C36-99D9-7E027A4614F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85" y="1529938"/>
            <a:ext cx="2057399" cy="12953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8D2D4-4C1C-4786-8980-C21E990714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75" y="3716368"/>
            <a:ext cx="1344278" cy="17366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C72B81-0C4D-4464-92BD-8E534A70EFA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315" y="3955882"/>
            <a:ext cx="1386375" cy="15227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695345-F399-47DB-B818-8BD3C8190AB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757" y="1529938"/>
            <a:ext cx="1494209" cy="1582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00FE7F-5419-4308-B01A-952DD3DCCD5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33" y="1931368"/>
            <a:ext cx="1760498" cy="11461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8D225F-38AF-4502-A8AC-9FB14906FBE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68" y="3955882"/>
            <a:ext cx="1434644" cy="16312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37B634-8AA5-42D2-BA8E-36AD1F066D0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58" y="3834453"/>
            <a:ext cx="1619156" cy="11849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2" descr="Melanie Calvert (1)">
            <a:extLst>
              <a:ext uri="{FF2B5EF4-FFF2-40B4-BE49-F238E27FC236}">
                <a16:creationId xmlns:a16="http://schemas.microsoft.com/office/drawing/2014/main" id="{F03171BC-C758-466F-9FEA-51CC5CF8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80" y="1529938"/>
            <a:ext cx="1512662" cy="15126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8D0601-2CCB-44BA-BC3C-06332FAF7FE9}"/>
              </a:ext>
            </a:extLst>
          </p:cNvPr>
          <p:cNvSpPr txBox="1"/>
          <p:nvPr/>
        </p:nvSpPr>
        <p:spPr>
          <a:xfrm>
            <a:off x="629691" y="2879967"/>
            <a:ext cx="22690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3167">
              <a:defRPr/>
            </a:pPr>
            <a:r>
              <a:rPr lang="en-US" sz="1000" b="1" dirty="0">
                <a:solidFill>
                  <a:prstClr val="black"/>
                </a:solidFill>
                <a:latin typeface="Arial" panose="020B0604020202020204"/>
              </a:rPr>
              <a:t>Principal Investigator </a:t>
            </a:r>
          </a:p>
          <a:p>
            <a:pPr algn="ctr" defTabSz="903167">
              <a:defRPr/>
            </a:pPr>
            <a:r>
              <a:rPr lang="en-US" sz="1000" b="1" dirty="0">
                <a:solidFill>
                  <a:prstClr val="black"/>
                </a:solidFill>
                <a:latin typeface="Arial" panose="020B0604020202020204"/>
              </a:rPr>
              <a:t>Claire Snyder, PhD</a:t>
            </a:r>
          </a:p>
          <a:p>
            <a:pPr algn="ctr" defTabSz="903167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/>
              </a:rPr>
              <a:t>Johns Hopkins School of Medicine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1737F-ACBB-496C-9631-484F3AE84914}"/>
              </a:ext>
            </a:extLst>
          </p:cNvPr>
          <p:cNvSpPr txBox="1"/>
          <p:nvPr/>
        </p:nvSpPr>
        <p:spPr>
          <a:xfrm>
            <a:off x="431484" y="5420436"/>
            <a:ext cx="21625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3167">
              <a:defRPr/>
            </a:pPr>
            <a:r>
              <a:rPr lang="en-US" sz="1000" b="1" dirty="0">
                <a:solidFill>
                  <a:prstClr val="black"/>
                </a:solidFill>
                <a:latin typeface="Arial" panose="020B0604020202020204"/>
              </a:rPr>
              <a:t>Principal Investigator </a:t>
            </a:r>
          </a:p>
          <a:p>
            <a:pPr algn="ctr" defTabSz="903167">
              <a:defRPr/>
            </a:pPr>
            <a:r>
              <a:rPr lang="en-US" sz="1000" b="1" dirty="0">
                <a:solidFill>
                  <a:prstClr val="black"/>
                </a:solidFill>
                <a:latin typeface="Arial" panose="020B0604020202020204"/>
              </a:rPr>
              <a:t>Michael Brundage, MD, MSc</a:t>
            </a:r>
          </a:p>
          <a:p>
            <a:pPr algn="ctr" defTabSz="903167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/>
              </a:rPr>
              <a:t>Queen’s Cancer Research Institute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B29F2-00B1-46D6-8F89-CF3C1BD63C96}"/>
              </a:ext>
            </a:extLst>
          </p:cNvPr>
          <p:cNvSpPr txBox="1"/>
          <p:nvPr/>
        </p:nvSpPr>
        <p:spPr>
          <a:xfrm>
            <a:off x="4865443" y="5446901"/>
            <a:ext cx="2281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3167">
              <a:defRPr/>
            </a:pPr>
            <a:r>
              <a:rPr lang="en-US" sz="1000" b="1" dirty="0">
                <a:solidFill>
                  <a:prstClr val="black"/>
                </a:solidFill>
                <a:latin typeface="Arial" panose="020B0604020202020204"/>
              </a:rPr>
              <a:t>Andrew Bottomley, PhD</a:t>
            </a:r>
          </a:p>
          <a:p>
            <a:pPr algn="ctr" defTabSz="903167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/>
              </a:rPr>
              <a:t>European Organization for the</a:t>
            </a:r>
          </a:p>
          <a:p>
            <a:pPr algn="ctr" defTabSz="903167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/>
              </a:rPr>
              <a:t>Research and Treatment of Cancer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503754-33D2-4669-AB70-FA3366A41E8A}"/>
              </a:ext>
            </a:extLst>
          </p:cNvPr>
          <p:cNvSpPr txBox="1"/>
          <p:nvPr/>
        </p:nvSpPr>
        <p:spPr>
          <a:xfrm>
            <a:off x="7550453" y="3068591"/>
            <a:ext cx="1603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3167">
              <a:defRPr/>
            </a:pPr>
            <a:r>
              <a:rPr lang="en-US" sz="1000" b="1" dirty="0">
                <a:solidFill>
                  <a:prstClr val="black"/>
                </a:solidFill>
                <a:latin typeface="Arial" panose="020B0604020202020204"/>
              </a:rPr>
              <a:t>Bryce Reeve, PhD</a:t>
            </a:r>
          </a:p>
          <a:p>
            <a:pPr algn="ctr" defTabSz="903167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/>
              </a:rPr>
              <a:t>Duke University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243ADD-F6D5-49C4-93FC-8A668DA8E956}"/>
              </a:ext>
            </a:extLst>
          </p:cNvPr>
          <p:cNvSpPr txBox="1"/>
          <p:nvPr/>
        </p:nvSpPr>
        <p:spPr>
          <a:xfrm>
            <a:off x="5023453" y="3010625"/>
            <a:ext cx="1664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3167">
              <a:defRPr/>
            </a:pPr>
            <a:r>
              <a:rPr lang="en-US" sz="1000" b="1" dirty="0">
                <a:solidFill>
                  <a:prstClr val="black"/>
                </a:solidFill>
                <a:latin typeface="Arial" panose="020B0604020202020204"/>
              </a:rPr>
              <a:t>Melanie Calvert, PhD</a:t>
            </a:r>
          </a:p>
          <a:p>
            <a:pPr algn="ctr" defTabSz="903167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/>
              </a:rPr>
              <a:t>University of Birmingham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E02EE9-2539-4DD0-AD7F-434FC8541524}"/>
              </a:ext>
            </a:extLst>
          </p:cNvPr>
          <p:cNvSpPr txBox="1"/>
          <p:nvPr/>
        </p:nvSpPr>
        <p:spPr>
          <a:xfrm>
            <a:off x="10015757" y="3084781"/>
            <a:ext cx="1542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3167">
              <a:defRPr/>
            </a:pPr>
            <a:r>
              <a:rPr lang="en-US" sz="1000" b="1" dirty="0">
                <a:solidFill>
                  <a:prstClr val="black"/>
                </a:solidFill>
                <a:latin typeface="Arial" panose="020B0604020202020204"/>
              </a:rPr>
              <a:t>Madeleine King, PhD</a:t>
            </a:r>
          </a:p>
          <a:p>
            <a:pPr algn="ctr" defTabSz="903167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/>
              </a:rPr>
              <a:t>University of Sydney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EE7F0-D180-426A-8354-D6FA45D1DAF4}"/>
              </a:ext>
            </a:extLst>
          </p:cNvPr>
          <p:cNvSpPr txBox="1"/>
          <p:nvPr/>
        </p:nvSpPr>
        <p:spPr>
          <a:xfrm>
            <a:off x="7257067" y="5022379"/>
            <a:ext cx="21557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3167">
              <a:defRPr/>
            </a:pPr>
            <a:r>
              <a:rPr lang="en-US" sz="1000" b="1" dirty="0">
                <a:solidFill>
                  <a:prstClr val="black"/>
                </a:solidFill>
                <a:latin typeface="Arial" panose="020B0604020202020204"/>
              </a:rPr>
              <a:t>Albert Wu, MD, MPH</a:t>
            </a:r>
          </a:p>
          <a:p>
            <a:pPr algn="ctr" defTabSz="903167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/>
              </a:rPr>
              <a:t>Johns Hopkins </a:t>
            </a:r>
          </a:p>
          <a:p>
            <a:pPr algn="ctr" defTabSz="903167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/>
              </a:rPr>
              <a:t>Bloomberg School of Public Health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F9BC73-0AF7-45DC-86D0-6575EE9DCE77}"/>
              </a:ext>
            </a:extLst>
          </p:cNvPr>
          <p:cNvSpPr txBox="1"/>
          <p:nvPr/>
        </p:nvSpPr>
        <p:spPr>
          <a:xfrm>
            <a:off x="9869059" y="5574324"/>
            <a:ext cx="178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3167">
              <a:defRPr/>
            </a:pPr>
            <a:r>
              <a:rPr lang="en-US" sz="1000" b="1" dirty="0">
                <a:solidFill>
                  <a:prstClr val="black"/>
                </a:solidFill>
                <a:latin typeface="Arial" panose="020B0604020202020204"/>
              </a:rPr>
              <a:t>Elissa Thorner, MHS</a:t>
            </a:r>
          </a:p>
          <a:p>
            <a:pPr algn="ctr" defTabSz="903167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/>
              </a:rPr>
              <a:t>Patient Advocate</a:t>
            </a:r>
          </a:p>
        </p:txBody>
      </p:sp>
      <p:pic>
        <p:nvPicPr>
          <p:cNvPr id="19" name="Picture 2" descr="Norah Crossnohere (@nlcrossnohere) | Twitter">
            <a:extLst>
              <a:ext uri="{FF2B5EF4-FFF2-40B4-BE49-F238E27FC236}">
                <a16:creationId xmlns:a16="http://schemas.microsoft.com/office/drawing/2014/main" id="{98CC4982-7563-43A8-83BD-3F4CF897C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/>
          <a:stretch/>
        </p:blipFill>
        <p:spPr bwMode="auto">
          <a:xfrm>
            <a:off x="3163119" y="2993104"/>
            <a:ext cx="1316899" cy="15126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0AA019-CC77-462A-AA44-AA32DCEB8D3A}"/>
              </a:ext>
            </a:extLst>
          </p:cNvPr>
          <p:cNvSpPr txBox="1"/>
          <p:nvPr/>
        </p:nvSpPr>
        <p:spPr>
          <a:xfrm>
            <a:off x="2642428" y="4485539"/>
            <a:ext cx="21630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b="1" dirty="0">
                <a:solidFill>
                  <a:srgbClr val="000000"/>
                </a:solidFill>
                <a:latin typeface="Arial"/>
              </a:rPr>
              <a:t>Project Scientist</a:t>
            </a:r>
          </a:p>
          <a:p>
            <a:pPr algn="ctr" defTabSz="914400">
              <a:defRPr/>
            </a:pPr>
            <a:r>
              <a:rPr lang="en-US" sz="1000" b="1" dirty="0">
                <a:solidFill>
                  <a:srgbClr val="000000"/>
                </a:solidFill>
                <a:latin typeface="Arial"/>
              </a:rPr>
              <a:t>Norah Crossnohere, PhD</a:t>
            </a:r>
          </a:p>
          <a:p>
            <a:pPr algn="ctr" defTabSz="9144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Ohio State University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8EB3A31-4DCF-374E-B08C-75FB49C8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44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47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7C8BDAA-D3FA-9044-A5BD-17131EAA05D8}"/>
              </a:ext>
            </a:extLst>
          </p:cNvPr>
          <p:cNvSpPr txBox="1">
            <a:spLocks/>
          </p:cNvSpPr>
          <p:nvPr/>
        </p:nvSpPr>
        <p:spPr>
          <a:xfrm>
            <a:off x="527604" y="1739067"/>
            <a:ext cx="10996527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900" indent="-342900">
              <a:lnSpc>
                <a:spcPts val="3140"/>
              </a:lnSpc>
              <a:spcBef>
                <a:spcPts val="600"/>
              </a:spcBef>
              <a:buClr>
                <a:srgbClr val="2D2D8A"/>
              </a:buClr>
            </a:pPr>
            <a:r>
              <a:rPr lang="en-US" sz="3200" dirty="0">
                <a:solidFill>
                  <a:prstClr val="black"/>
                </a:solidFill>
                <a:cs typeface="Calibri" panose="020F0502020204030204" pitchFamily="34" charset="0"/>
              </a:rPr>
              <a:t>Ensure that patients, clinicians, and other decision-makers have high-quality PRO data from clinical trials</a:t>
            </a:r>
          </a:p>
          <a:p>
            <a:pPr marL="180000" indent="0">
              <a:lnSpc>
                <a:spcPts val="3140"/>
              </a:lnSpc>
              <a:spcBef>
                <a:spcPts val="600"/>
              </a:spcBef>
              <a:buClr>
                <a:srgbClr val="2D2D8A"/>
              </a:buClr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522900" indent="-342900">
              <a:lnSpc>
                <a:spcPts val="3140"/>
              </a:lnSpc>
              <a:spcBef>
                <a:spcPts val="600"/>
              </a:spcBef>
              <a:buClr>
                <a:srgbClr val="2D2D8A"/>
              </a:buClr>
            </a:pPr>
            <a:r>
              <a:rPr lang="en-US" sz="3200" dirty="0">
                <a:solidFill>
                  <a:prstClr val="black"/>
                </a:solidFill>
                <a:cs typeface="Calibri" panose="020F0502020204030204" pitchFamily="34" charset="0"/>
              </a:rPr>
              <a:t>Requires a </a:t>
            </a:r>
            <a:r>
              <a:rPr lang="en-US" sz="3200" b="1" dirty="0">
                <a:solidFill>
                  <a:srgbClr val="2D9DD9"/>
                </a:solidFill>
                <a:cs typeface="Calibri" panose="020F0502020204030204" pitchFamily="34" charset="0"/>
              </a:rPr>
              <a:t>SMART</a:t>
            </a:r>
            <a:r>
              <a:rPr lang="en-US" sz="3200" dirty="0">
                <a:solidFill>
                  <a:prstClr val="black"/>
                </a:solidFill>
                <a:cs typeface="Calibri" panose="020F0502020204030204" pitchFamily="34" charset="0"/>
              </a:rPr>
              <a:t> approach:</a:t>
            </a:r>
          </a:p>
          <a:p>
            <a:pPr marL="980100" lvl="1" indent="-342900">
              <a:lnSpc>
                <a:spcPts val="3140"/>
              </a:lnSpc>
              <a:spcBef>
                <a:spcPts val="600"/>
              </a:spcBef>
              <a:buClr>
                <a:srgbClr val="2D2D8A"/>
              </a:buClr>
              <a:buSzPct val="75000"/>
            </a:pPr>
            <a:r>
              <a:rPr lang="en-US" altLang="en-US" sz="2800" b="1" dirty="0">
                <a:solidFill>
                  <a:srgbClr val="2D9DD9"/>
                </a:solidFill>
                <a:cs typeface="Calibri" panose="020F0502020204030204" pitchFamily="34" charset="0"/>
              </a:rPr>
              <a:t>Specifying</a:t>
            </a:r>
            <a:r>
              <a:rPr lang="en-US" altLang="en-US" sz="2800" dirty="0">
                <a:solidFill>
                  <a:prstClr val="black"/>
                </a:solidFill>
                <a:cs typeface="Calibri" panose="020F0502020204030204" pitchFamily="34" charset="0"/>
              </a:rPr>
              <a:t> the PRO methods appropriately</a:t>
            </a:r>
          </a:p>
          <a:p>
            <a:pPr marL="980100" lvl="1" indent="-342900">
              <a:lnSpc>
                <a:spcPts val="3140"/>
              </a:lnSpc>
              <a:spcBef>
                <a:spcPts val="600"/>
              </a:spcBef>
              <a:buClr>
                <a:srgbClr val="2D2D8A"/>
              </a:buClr>
              <a:buSzPct val="75000"/>
            </a:pPr>
            <a:r>
              <a:rPr lang="en-US" altLang="en-US" sz="2800" b="1" dirty="0">
                <a:solidFill>
                  <a:srgbClr val="2D9DD9"/>
                </a:solidFill>
                <a:cs typeface="Calibri" panose="020F0502020204030204" pitchFamily="34" charset="0"/>
              </a:rPr>
              <a:t>Measuring</a:t>
            </a:r>
            <a:r>
              <a:rPr lang="en-US" altLang="en-US" sz="2800" dirty="0">
                <a:solidFill>
                  <a:prstClr val="black"/>
                </a:solidFill>
                <a:cs typeface="Calibri" panose="020F0502020204030204" pitchFamily="34" charset="0"/>
              </a:rPr>
              <a:t> the PROs effectively</a:t>
            </a:r>
          </a:p>
          <a:p>
            <a:pPr marL="980100" lvl="1" indent="-342900">
              <a:lnSpc>
                <a:spcPts val="3140"/>
              </a:lnSpc>
              <a:spcBef>
                <a:spcPts val="600"/>
              </a:spcBef>
              <a:buClr>
                <a:srgbClr val="2D2D8A"/>
              </a:buClr>
              <a:buSzPct val="75000"/>
            </a:pPr>
            <a:r>
              <a:rPr lang="en-US" altLang="en-US" sz="2800" b="1" dirty="0">
                <a:solidFill>
                  <a:srgbClr val="2D9DD9"/>
                </a:solidFill>
                <a:cs typeface="Calibri" panose="020F0502020204030204" pitchFamily="34" charset="0"/>
              </a:rPr>
              <a:t>Analyzing</a:t>
            </a:r>
            <a:r>
              <a:rPr lang="en-US" altLang="en-US" sz="2800" dirty="0">
                <a:solidFill>
                  <a:prstClr val="black"/>
                </a:solidFill>
                <a:cs typeface="Calibri" panose="020F0502020204030204" pitchFamily="34" charset="0"/>
              </a:rPr>
              <a:t> the PRO data properly</a:t>
            </a:r>
          </a:p>
          <a:p>
            <a:pPr marL="980100" lvl="1" indent="-342900">
              <a:lnSpc>
                <a:spcPts val="3140"/>
              </a:lnSpc>
              <a:spcBef>
                <a:spcPts val="600"/>
              </a:spcBef>
              <a:buClr>
                <a:srgbClr val="2D2D8A"/>
              </a:buClr>
              <a:buSzPct val="75000"/>
            </a:pPr>
            <a:r>
              <a:rPr lang="en-US" altLang="en-US" sz="2800" b="1" dirty="0">
                <a:solidFill>
                  <a:srgbClr val="2D9DD9"/>
                </a:solidFill>
                <a:cs typeface="Calibri" panose="020F0502020204030204" pitchFamily="34" charset="0"/>
              </a:rPr>
              <a:t>Reporting </a:t>
            </a:r>
            <a:r>
              <a:rPr lang="en-US" altLang="en-US" sz="2800" dirty="0">
                <a:solidFill>
                  <a:prstClr val="black"/>
                </a:solidFill>
                <a:cs typeface="Calibri" panose="020F0502020204030204" pitchFamily="34" charset="0"/>
              </a:rPr>
              <a:t>the PRO results clearly</a:t>
            </a:r>
          </a:p>
          <a:p>
            <a:pPr marL="980100" lvl="1" indent="-342900">
              <a:lnSpc>
                <a:spcPts val="3140"/>
              </a:lnSpc>
              <a:spcBef>
                <a:spcPts val="600"/>
              </a:spcBef>
              <a:buClr>
                <a:srgbClr val="2D2D8A"/>
              </a:buClr>
              <a:buSzPct val="75000"/>
            </a:pPr>
            <a:r>
              <a:rPr lang="en-US" altLang="en-US" sz="2800" b="1" dirty="0">
                <a:solidFill>
                  <a:srgbClr val="2D9DD9"/>
                </a:solidFill>
                <a:cs typeface="Calibri" panose="020F0502020204030204" pitchFamily="34" charset="0"/>
              </a:rPr>
              <a:t>Translating</a:t>
            </a:r>
            <a:r>
              <a:rPr lang="en-US" altLang="en-US" sz="2800" dirty="0">
                <a:solidFill>
                  <a:prstClr val="black"/>
                </a:solidFill>
                <a:cs typeface="Calibri" panose="020F0502020204030204" pitchFamily="34" charset="0"/>
              </a:rPr>
              <a:t> the PRO findings in practice</a:t>
            </a:r>
          </a:p>
          <a:p>
            <a:pPr marL="180000" indent="0">
              <a:lnSpc>
                <a:spcPts val="3140"/>
              </a:lnSpc>
              <a:spcBef>
                <a:spcPts val="600"/>
              </a:spcBef>
              <a:buClr>
                <a:srgbClr val="2D2D8A"/>
              </a:buClr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522900" indent="-342900">
              <a:lnSpc>
                <a:spcPts val="3140"/>
              </a:lnSpc>
              <a:spcBef>
                <a:spcPts val="600"/>
              </a:spcBef>
              <a:buClr>
                <a:srgbClr val="2D2D8A"/>
              </a:buClr>
            </a:pPr>
            <a:endParaRPr lang="en-US" sz="32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15D8B8-74D2-B249-A880-F5A6F470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800" dirty="0"/>
              <a:t>The PROTEUS Consortium’s Objective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F51E1-8FA1-E345-BE27-09703D72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45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55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32BA60-BF60-409F-BED4-DB800F71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03" y="163401"/>
            <a:ext cx="11009947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D2D8A"/>
                </a:solidFill>
              </a:rPr>
              <a:t>The PROTEUS Consortium’s Rationale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BA3CCD3-35CD-49AD-8F12-AE25E22B358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27603" y="1006232"/>
            <a:ext cx="10972800" cy="4775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800"/>
              </a:spcBef>
              <a:buClr>
                <a:srgbClr val="2D2D8A"/>
              </a:buClr>
            </a:pPr>
            <a:endParaRPr lang="en-US" altLang="en-US" sz="3200" b="1" dirty="0"/>
          </a:p>
          <a:p>
            <a:pPr marL="719982" indent="-719982">
              <a:spcBef>
                <a:spcPts val="800"/>
              </a:spcBef>
              <a:buClr>
                <a:srgbClr val="2D2D8A"/>
              </a:buClr>
            </a:pPr>
            <a:r>
              <a:rPr lang="en-US" altLang="en-US" sz="2933" dirty="0"/>
              <a:t>Clinical trial protocols are often sub-optimal with regard to their PRO components  </a:t>
            </a:r>
          </a:p>
          <a:p>
            <a:pPr marL="719982" indent="-719982">
              <a:spcBef>
                <a:spcPts val="800"/>
              </a:spcBef>
              <a:buClr>
                <a:srgbClr val="2D2D8A"/>
              </a:buClr>
            </a:pPr>
            <a:endParaRPr lang="en-US" altLang="en-US" sz="1500" dirty="0"/>
          </a:p>
          <a:p>
            <a:pPr marL="719982" indent="-719982">
              <a:spcBef>
                <a:spcPts val="800"/>
              </a:spcBef>
              <a:buClr>
                <a:srgbClr val="2D2D8A"/>
              </a:buClr>
            </a:pPr>
            <a:r>
              <a:rPr lang="en-US" altLang="en-US" sz="2933" dirty="0"/>
              <a:t>Clinical trial reporting of the PRO components is often sub-optimal or doesn’t happen at all </a:t>
            </a:r>
          </a:p>
          <a:p>
            <a:pPr marL="479988" lvl="1" indent="0">
              <a:lnSpc>
                <a:spcPct val="110000"/>
              </a:lnSpc>
              <a:spcBef>
                <a:spcPts val="800"/>
              </a:spcBef>
              <a:buClr>
                <a:srgbClr val="2D2D8A"/>
              </a:buClr>
              <a:buSzPct val="75000"/>
              <a:buNone/>
            </a:pPr>
            <a:endParaRPr lang="en-US" altLang="en-US" sz="1500" i="1" dirty="0"/>
          </a:p>
          <a:p>
            <a:pPr marL="1199970" lvl="1" indent="-719982">
              <a:lnSpc>
                <a:spcPct val="110000"/>
              </a:lnSpc>
              <a:spcBef>
                <a:spcPts val="800"/>
              </a:spcBef>
              <a:buClr>
                <a:srgbClr val="2D2D8A"/>
              </a:buClr>
              <a:buSzPct val="75000"/>
              <a:buFont typeface="Wingdings" pitchFamily="2" charset="2"/>
              <a:buChar char="§"/>
            </a:pPr>
            <a:r>
              <a:rPr lang="en-US" altLang="en-US" sz="2933" i="1" dirty="0"/>
              <a:t>Tools are available to improve trial protocol design, execution, reporting and uptake with regard to PRO endpoints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FC707A-C65F-8643-B651-CB7FE23B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46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53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17">
            <a:extLst>
              <a:ext uri="{FF2B5EF4-FFF2-40B4-BE49-F238E27FC236}">
                <a16:creationId xmlns:a16="http://schemas.microsoft.com/office/drawing/2014/main" id="{6DEE10DA-9A57-43A2-B27C-D8A45AFD0E28}"/>
              </a:ext>
            </a:extLst>
          </p:cNvPr>
          <p:cNvSpPr>
            <a:spLocks/>
          </p:cNvSpPr>
          <p:nvPr/>
        </p:nvSpPr>
        <p:spPr>
          <a:xfrm flipV="1">
            <a:off x="5728275" y="3995820"/>
            <a:ext cx="1382932" cy="1964939"/>
          </a:xfrm>
          <a:prstGeom prst="roundRect">
            <a:avLst>
              <a:gd name="adj" fmla="val 29070"/>
            </a:avLst>
          </a:prstGeom>
          <a:solidFill>
            <a:sysClr val="window" lastClr="FFFFFF"/>
          </a:solidFill>
          <a:ln w="57150" cap="flat" cmpd="sng" algn="ctr">
            <a:solidFill>
              <a:srgbClr val="00349E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CA" sz="1800" kern="0">
              <a:solidFill>
                <a:prstClr val="white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 flipV="1">
            <a:off x="623420" y="3759085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 flipV="1">
            <a:off x="3974789" y="3768827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rgbClr val="65E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57820" y="2699930"/>
            <a:ext cx="10122307" cy="479935"/>
          </a:xfrm>
          <a:custGeom>
            <a:avLst/>
            <a:gdLst>
              <a:gd name="connsiteX0" fmla="*/ 10632 w 7357730"/>
              <a:gd name="connsiteY0" fmla="*/ 159488 h 520995"/>
              <a:gd name="connsiteX1" fmla="*/ 563525 w 7357730"/>
              <a:gd name="connsiteY1" fmla="*/ 63795 h 520995"/>
              <a:gd name="connsiteX2" fmla="*/ 1414130 w 7357730"/>
              <a:gd name="connsiteY2" fmla="*/ 10632 h 520995"/>
              <a:gd name="connsiteX3" fmla="*/ 2190307 w 7357730"/>
              <a:gd name="connsiteY3" fmla="*/ 0 h 520995"/>
              <a:gd name="connsiteX4" fmla="*/ 3157870 w 7357730"/>
              <a:gd name="connsiteY4" fmla="*/ 138223 h 520995"/>
              <a:gd name="connsiteX5" fmla="*/ 3987209 w 7357730"/>
              <a:gd name="connsiteY5" fmla="*/ 287079 h 520995"/>
              <a:gd name="connsiteX6" fmla="*/ 4795284 w 7357730"/>
              <a:gd name="connsiteY6" fmla="*/ 372139 h 520995"/>
              <a:gd name="connsiteX7" fmla="*/ 5709684 w 7357730"/>
              <a:gd name="connsiteY7" fmla="*/ 361507 h 520995"/>
              <a:gd name="connsiteX8" fmla="*/ 6730409 w 7357730"/>
              <a:gd name="connsiteY8" fmla="*/ 244548 h 520995"/>
              <a:gd name="connsiteX9" fmla="*/ 7357730 w 7357730"/>
              <a:gd name="connsiteY9" fmla="*/ 85060 h 520995"/>
              <a:gd name="connsiteX10" fmla="*/ 7357730 w 7357730"/>
              <a:gd name="connsiteY10" fmla="*/ 265814 h 520995"/>
              <a:gd name="connsiteX11" fmla="*/ 6262577 w 7357730"/>
              <a:gd name="connsiteY11" fmla="*/ 467832 h 520995"/>
              <a:gd name="connsiteX12" fmla="*/ 5263116 w 7357730"/>
              <a:gd name="connsiteY12" fmla="*/ 520995 h 520995"/>
              <a:gd name="connsiteX13" fmla="*/ 4433777 w 7357730"/>
              <a:gd name="connsiteY13" fmla="*/ 478465 h 520995"/>
              <a:gd name="connsiteX14" fmla="*/ 3136604 w 7357730"/>
              <a:gd name="connsiteY14" fmla="*/ 287079 h 520995"/>
              <a:gd name="connsiteX15" fmla="*/ 2551814 w 7357730"/>
              <a:gd name="connsiteY15" fmla="*/ 202018 h 520995"/>
              <a:gd name="connsiteX16" fmla="*/ 1935125 w 7357730"/>
              <a:gd name="connsiteY16" fmla="*/ 159488 h 520995"/>
              <a:gd name="connsiteX17" fmla="*/ 1063256 w 7357730"/>
              <a:gd name="connsiteY17" fmla="*/ 180753 h 520995"/>
              <a:gd name="connsiteX18" fmla="*/ 265814 w 7357730"/>
              <a:gd name="connsiteY18" fmla="*/ 265814 h 520995"/>
              <a:gd name="connsiteX19" fmla="*/ 0 w 7357730"/>
              <a:gd name="connsiteY19" fmla="*/ 329609 h 520995"/>
              <a:gd name="connsiteX20" fmla="*/ 10632 w 7357730"/>
              <a:gd name="connsiteY20" fmla="*/ 159488 h 520995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07136 w 7357730"/>
              <a:gd name="connsiteY3" fmla="*/ 2497 h 510363"/>
              <a:gd name="connsiteX4" fmla="*/ 3157870 w 7357730"/>
              <a:gd name="connsiteY4" fmla="*/ 127591 h 510363"/>
              <a:gd name="connsiteX5" fmla="*/ 3987209 w 7357730"/>
              <a:gd name="connsiteY5" fmla="*/ 276447 h 510363"/>
              <a:gd name="connsiteX6" fmla="*/ 4795284 w 7357730"/>
              <a:gd name="connsiteY6" fmla="*/ 361507 h 510363"/>
              <a:gd name="connsiteX7" fmla="*/ 5709684 w 7357730"/>
              <a:gd name="connsiteY7" fmla="*/ 350875 h 510363"/>
              <a:gd name="connsiteX8" fmla="*/ 6730409 w 7357730"/>
              <a:gd name="connsiteY8" fmla="*/ 233916 h 510363"/>
              <a:gd name="connsiteX9" fmla="*/ 7357730 w 7357730"/>
              <a:gd name="connsiteY9" fmla="*/ 74428 h 510363"/>
              <a:gd name="connsiteX10" fmla="*/ 7357730 w 7357730"/>
              <a:gd name="connsiteY10" fmla="*/ 255182 h 510363"/>
              <a:gd name="connsiteX11" fmla="*/ 6262577 w 7357730"/>
              <a:gd name="connsiteY11" fmla="*/ 457200 h 510363"/>
              <a:gd name="connsiteX12" fmla="*/ 5263116 w 7357730"/>
              <a:gd name="connsiteY12" fmla="*/ 510363 h 510363"/>
              <a:gd name="connsiteX13" fmla="*/ 4433777 w 7357730"/>
              <a:gd name="connsiteY13" fmla="*/ 467833 h 510363"/>
              <a:gd name="connsiteX14" fmla="*/ 3136604 w 7357730"/>
              <a:gd name="connsiteY14" fmla="*/ 276447 h 510363"/>
              <a:gd name="connsiteX15" fmla="*/ 2551814 w 7357730"/>
              <a:gd name="connsiteY15" fmla="*/ 191386 h 510363"/>
              <a:gd name="connsiteX16" fmla="*/ 1935125 w 7357730"/>
              <a:gd name="connsiteY16" fmla="*/ 148856 h 510363"/>
              <a:gd name="connsiteX17" fmla="*/ 1063256 w 7357730"/>
              <a:gd name="connsiteY17" fmla="*/ 170121 h 510363"/>
              <a:gd name="connsiteX18" fmla="*/ 265814 w 7357730"/>
              <a:gd name="connsiteY18" fmla="*/ 255182 h 510363"/>
              <a:gd name="connsiteX19" fmla="*/ 0 w 7357730"/>
              <a:gd name="connsiteY19" fmla="*/ 318977 h 510363"/>
              <a:gd name="connsiteX20" fmla="*/ 10632 w 7357730"/>
              <a:gd name="connsiteY20" fmla="*/ 148856 h 510363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46405 w 7357730"/>
              <a:gd name="connsiteY3" fmla="*/ 15625 h 510363"/>
              <a:gd name="connsiteX4" fmla="*/ 3157870 w 7357730"/>
              <a:gd name="connsiteY4" fmla="*/ 127591 h 510363"/>
              <a:gd name="connsiteX5" fmla="*/ 3987209 w 7357730"/>
              <a:gd name="connsiteY5" fmla="*/ 276447 h 510363"/>
              <a:gd name="connsiteX6" fmla="*/ 4795284 w 7357730"/>
              <a:gd name="connsiteY6" fmla="*/ 361507 h 510363"/>
              <a:gd name="connsiteX7" fmla="*/ 5709684 w 7357730"/>
              <a:gd name="connsiteY7" fmla="*/ 350875 h 510363"/>
              <a:gd name="connsiteX8" fmla="*/ 6730409 w 7357730"/>
              <a:gd name="connsiteY8" fmla="*/ 233916 h 510363"/>
              <a:gd name="connsiteX9" fmla="*/ 7357730 w 7357730"/>
              <a:gd name="connsiteY9" fmla="*/ 74428 h 510363"/>
              <a:gd name="connsiteX10" fmla="*/ 7357730 w 7357730"/>
              <a:gd name="connsiteY10" fmla="*/ 255182 h 510363"/>
              <a:gd name="connsiteX11" fmla="*/ 6262577 w 7357730"/>
              <a:gd name="connsiteY11" fmla="*/ 457200 h 510363"/>
              <a:gd name="connsiteX12" fmla="*/ 5263116 w 7357730"/>
              <a:gd name="connsiteY12" fmla="*/ 510363 h 510363"/>
              <a:gd name="connsiteX13" fmla="*/ 4433777 w 7357730"/>
              <a:gd name="connsiteY13" fmla="*/ 467833 h 510363"/>
              <a:gd name="connsiteX14" fmla="*/ 3136604 w 7357730"/>
              <a:gd name="connsiteY14" fmla="*/ 276447 h 510363"/>
              <a:gd name="connsiteX15" fmla="*/ 2551814 w 7357730"/>
              <a:gd name="connsiteY15" fmla="*/ 191386 h 510363"/>
              <a:gd name="connsiteX16" fmla="*/ 1935125 w 7357730"/>
              <a:gd name="connsiteY16" fmla="*/ 148856 h 510363"/>
              <a:gd name="connsiteX17" fmla="*/ 1063256 w 7357730"/>
              <a:gd name="connsiteY17" fmla="*/ 170121 h 510363"/>
              <a:gd name="connsiteX18" fmla="*/ 265814 w 7357730"/>
              <a:gd name="connsiteY18" fmla="*/ 255182 h 510363"/>
              <a:gd name="connsiteX19" fmla="*/ 0 w 7357730"/>
              <a:gd name="connsiteY19" fmla="*/ 318977 h 510363"/>
              <a:gd name="connsiteX20" fmla="*/ 10632 w 7357730"/>
              <a:gd name="connsiteY20" fmla="*/ 148856 h 510363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46405 w 7357730"/>
              <a:gd name="connsiteY3" fmla="*/ 15625 h 510363"/>
              <a:gd name="connsiteX4" fmla="*/ 2684427 w 7357730"/>
              <a:gd name="connsiteY4" fmla="*/ 61116 h 510363"/>
              <a:gd name="connsiteX5" fmla="*/ 3157870 w 7357730"/>
              <a:gd name="connsiteY5" fmla="*/ 127591 h 510363"/>
              <a:gd name="connsiteX6" fmla="*/ 3987209 w 7357730"/>
              <a:gd name="connsiteY6" fmla="*/ 276447 h 510363"/>
              <a:gd name="connsiteX7" fmla="*/ 4795284 w 7357730"/>
              <a:gd name="connsiteY7" fmla="*/ 361507 h 510363"/>
              <a:gd name="connsiteX8" fmla="*/ 5709684 w 7357730"/>
              <a:gd name="connsiteY8" fmla="*/ 350875 h 510363"/>
              <a:gd name="connsiteX9" fmla="*/ 6730409 w 7357730"/>
              <a:gd name="connsiteY9" fmla="*/ 233916 h 510363"/>
              <a:gd name="connsiteX10" fmla="*/ 7357730 w 7357730"/>
              <a:gd name="connsiteY10" fmla="*/ 74428 h 510363"/>
              <a:gd name="connsiteX11" fmla="*/ 7357730 w 7357730"/>
              <a:gd name="connsiteY11" fmla="*/ 255182 h 510363"/>
              <a:gd name="connsiteX12" fmla="*/ 6262577 w 7357730"/>
              <a:gd name="connsiteY12" fmla="*/ 457200 h 510363"/>
              <a:gd name="connsiteX13" fmla="*/ 5263116 w 7357730"/>
              <a:gd name="connsiteY13" fmla="*/ 510363 h 510363"/>
              <a:gd name="connsiteX14" fmla="*/ 4433777 w 7357730"/>
              <a:gd name="connsiteY14" fmla="*/ 467833 h 510363"/>
              <a:gd name="connsiteX15" fmla="*/ 3136604 w 7357730"/>
              <a:gd name="connsiteY15" fmla="*/ 276447 h 510363"/>
              <a:gd name="connsiteX16" fmla="*/ 2551814 w 7357730"/>
              <a:gd name="connsiteY16" fmla="*/ 191386 h 510363"/>
              <a:gd name="connsiteX17" fmla="*/ 1935125 w 7357730"/>
              <a:gd name="connsiteY17" fmla="*/ 148856 h 510363"/>
              <a:gd name="connsiteX18" fmla="*/ 1063256 w 7357730"/>
              <a:gd name="connsiteY18" fmla="*/ 170121 h 510363"/>
              <a:gd name="connsiteX19" fmla="*/ 265814 w 7357730"/>
              <a:gd name="connsiteY19" fmla="*/ 255182 h 510363"/>
              <a:gd name="connsiteX20" fmla="*/ 0 w 7357730"/>
              <a:gd name="connsiteY20" fmla="*/ 318977 h 510363"/>
              <a:gd name="connsiteX21" fmla="*/ 10632 w 7357730"/>
              <a:gd name="connsiteY21" fmla="*/ 148856 h 51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357730" h="510363">
                <a:moveTo>
                  <a:pt x="10632" y="148856"/>
                </a:moveTo>
                <a:lnTo>
                  <a:pt x="563525" y="53163"/>
                </a:lnTo>
                <a:lnTo>
                  <a:pt x="1414130" y="0"/>
                </a:lnTo>
                <a:lnTo>
                  <a:pt x="2246405" y="15625"/>
                </a:lnTo>
                <a:cubicBezTo>
                  <a:pt x="2392412" y="35165"/>
                  <a:pt x="2538420" y="41576"/>
                  <a:pt x="2684427" y="61116"/>
                </a:cubicBezTo>
                <a:lnTo>
                  <a:pt x="3157870" y="127591"/>
                </a:lnTo>
                <a:lnTo>
                  <a:pt x="3987209" y="276447"/>
                </a:lnTo>
                <a:lnTo>
                  <a:pt x="4795284" y="361507"/>
                </a:lnTo>
                <a:lnTo>
                  <a:pt x="5709684" y="350875"/>
                </a:lnTo>
                <a:lnTo>
                  <a:pt x="6730409" y="233916"/>
                </a:lnTo>
                <a:lnTo>
                  <a:pt x="7357730" y="74428"/>
                </a:lnTo>
                <a:lnTo>
                  <a:pt x="7357730" y="255182"/>
                </a:lnTo>
                <a:lnTo>
                  <a:pt x="6262577" y="457200"/>
                </a:lnTo>
                <a:lnTo>
                  <a:pt x="5263116" y="510363"/>
                </a:lnTo>
                <a:lnTo>
                  <a:pt x="4433777" y="467833"/>
                </a:lnTo>
                <a:lnTo>
                  <a:pt x="3136604" y="276447"/>
                </a:lnTo>
                <a:lnTo>
                  <a:pt x="2551814" y="191386"/>
                </a:lnTo>
                <a:lnTo>
                  <a:pt x="1935125" y="148856"/>
                </a:lnTo>
                <a:lnTo>
                  <a:pt x="1063256" y="170121"/>
                </a:lnTo>
                <a:lnTo>
                  <a:pt x="265814" y="255182"/>
                </a:lnTo>
                <a:lnTo>
                  <a:pt x="0" y="318977"/>
                </a:lnTo>
                <a:lnTo>
                  <a:pt x="10632" y="148856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alpha val="0"/>
                </a:srgbClr>
              </a:gs>
              <a:gs pos="37000">
                <a:srgbClr val="00B0F0"/>
              </a:gs>
              <a:gs pos="100000">
                <a:srgbClr val="00B0F0"/>
              </a:gs>
            </a:gsLst>
            <a:lin ang="0" scaled="1"/>
            <a:tileRect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lang="en-CA" sz="240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85544" y="2531290"/>
            <a:ext cx="9906325" cy="601189"/>
            <a:chOff x="1028700" y="2806658"/>
            <a:chExt cx="7429744" cy="450892"/>
          </a:xfrm>
        </p:grpSpPr>
        <p:sp>
          <p:nvSpPr>
            <p:cNvPr id="35" name="Freeform 34"/>
            <p:cNvSpPr/>
            <p:nvPr/>
          </p:nvSpPr>
          <p:spPr>
            <a:xfrm>
              <a:off x="4191244" y="2806658"/>
              <a:ext cx="4267200" cy="394063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>
              <a:gsLst>
                <a:gs pos="0">
                  <a:srgbClr val="009BD2">
                    <a:alpha val="0"/>
                  </a:srgbClr>
                </a:gs>
                <a:gs pos="24000">
                  <a:srgbClr val="009BD2"/>
                </a:gs>
                <a:gs pos="100000">
                  <a:srgbClr val="009BD2"/>
                </a:gs>
              </a:gsLst>
              <a:lin ang="0" scaled="1"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flipV="1">
              <a:off x="4823261" y="2860284"/>
              <a:ext cx="2707599" cy="340435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  <a:gd name="connsiteX0" fmla="*/ 10632 w 7357730"/>
                <a:gd name="connsiteY0" fmla="*/ 148856 h 510484"/>
                <a:gd name="connsiteX1" fmla="*/ 563525 w 7357730"/>
                <a:gd name="connsiteY1" fmla="*/ 53163 h 510484"/>
                <a:gd name="connsiteX2" fmla="*/ 1414130 w 7357730"/>
                <a:gd name="connsiteY2" fmla="*/ 0 h 510484"/>
                <a:gd name="connsiteX3" fmla="*/ 2246405 w 7357730"/>
                <a:gd name="connsiteY3" fmla="*/ 15625 h 510484"/>
                <a:gd name="connsiteX4" fmla="*/ 2684427 w 7357730"/>
                <a:gd name="connsiteY4" fmla="*/ 61116 h 510484"/>
                <a:gd name="connsiteX5" fmla="*/ 3157870 w 7357730"/>
                <a:gd name="connsiteY5" fmla="*/ 127591 h 510484"/>
                <a:gd name="connsiteX6" fmla="*/ 3987209 w 7357730"/>
                <a:gd name="connsiteY6" fmla="*/ 276447 h 510484"/>
                <a:gd name="connsiteX7" fmla="*/ 4795284 w 7357730"/>
                <a:gd name="connsiteY7" fmla="*/ 361507 h 510484"/>
                <a:gd name="connsiteX8" fmla="*/ 5709684 w 7357730"/>
                <a:gd name="connsiteY8" fmla="*/ 350875 h 510484"/>
                <a:gd name="connsiteX9" fmla="*/ 6730409 w 7357730"/>
                <a:gd name="connsiteY9" fmla="*/ 233916 h 510484"/>
                <a:gd name="connsiteX10" fmla="*/ 7357730 w 7357730"/>
                <a:gd name="connsiteY10" fmla="*/ 74428 h 510484"/>
                <a:gd name="connsiteX11" fmla="*/ 7357730 w 7357730"/>
                <a:gd name="connsiteY11" fmla="*/ 255182 h 510484"/>
                <a:gd name="connsiteX12" fmla="*/ 6262577 w 7357730"/>
                <a:gd name="connsiteY12" fmla="*/ 457200 h 510484"/>
                <a:gd name="connsiteX13" fmla="*/ 5840199 w 7357730"/>
                <a:gd name="connsiteY13" fmla="*/ 510484 h 510484"/>
                <a:gd name="connsiteX14" fmla="*/ 5263116 w 7357730"/>
                <a:gd name="connsiteY14" fmla="*/ 510363 h 510484"/>
                <a:gd name="connsiteX15" fmla="*/ 4433777 w 7357730"/>
                <a:gd name="connsiteY15" fmla="*/ 467833 h 510484"/>
                <a:gd name="connsiteX16" fmla="*/ 3136604 w 7357730"/>
                <a:gd name="connsiteY16" fmla="*/ 276447 h 510484"/>
                <a:gd name="connsiteX17" fmla="*/ 2551814 w 7357730"/>
                <a:gd name="connsiteY17" fmla="*/ 191386 h 510484"/>
                <a:gd name="connsiteX18" fmla="*/ 1935125 w 7357730"/>
                <a:gd name="connsiteY18" fmla="*/ 148856 h 510484"/>
                <a:gd name="connsiteX19" fmla="*/ 1063256 w 7357730"/>
                <a:gd name="connsiteY19" fmla="*/ 170121 h 510484"/>
                <a:gd name="connsiteX20" fmla="*/ 265814 w 7357730"/>
                <a:gd name="connsiteY20" fmla="*/ 255182 h 510484"/>
                <a:gd name="connsiteX21" fmla="*/ 0 w 7357730"/>
                <a:gd name="connsiteY21" fmla="*/ 318977 h 510484"/>
                <a:gd name="connsiteX22" fmla="*/ 10632 w 7357730"/>
                <a:gd name="connsiteY22" fmla="*/ 148856 h 51048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40199 w 7357730"/>
                <a:gd name="connsiteY13" fmla="*/ 5104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22943 w 7357730"/>
                <a:gd name="connsiteY13" fmla="*/ 5007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22943 w 7357730"/>
                <a:gd name="connsiteY13" fmla="*/ 5007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57730" h="520064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cubicBezTo>
                    <a:pt x="6098777" y="465261"/>
                    <a:pt x="5986742" y="483023"/>
                    <a:pt x="5822943" y="500784"/>
                  </a:cubicBezTo>
                  <a:lnTo>
                    <a:pt x="5263116" y="520064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>
              <a:gsLst>
                <a:gs pos="0">
                  <a:srgbClr val="BDF2FF"/>
                </a:gs>
                <a:gs pos="24000">
                  <a:srgbClr val="009BD2"/>
                </a:gs>
                <a:gs pos="84000">
                  <a:srgbClr val="008AA8"/>
                </a:gs>
              </a:gsLst>
              <a:lin ang="0" scaled="1"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203154" y="2807291"/>
              <a:ext cx="5592726" cy="415107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946108 w 7357730"/>
                <a:gd name="connsiteY14" fmla="*/ 502258 h 510363"/>
                <a:gd name="connsiteX15" fmla="*/ 4433777 w 7357730"/>
                <a:gd name="connsiteY15" fmla="*/ 467833 h 510363"/>
                <a:gd name="connsiteX16" fmla="*/ 3136604 w 7357730"/>
                <a:gd name="connsiteY16" fmla="*/ 276447 h 510363"/>
                <a:gd name="connsiteX17" fmla="*/ 2551814 w 7357730"/>
                <a:gd name="connsiteY17" fmla="*/ 191386 h 510363"/>
                <a:gd name="connsiteX18" fmla="*/ 1935125 w 7357730"/>
                <a:gd name="connsiteY18" fmla="*/ 148856 h 510363"/>
                <a:gd name="connsiteX19" fmla="*/ 1063256 w 7357730"/>
                <a:gd name="connsiteY19" fmla="*/ 170121 h 510363"/>
                <a:gd name="connsiteX20" fmla="*/ 265814 w 7357730"/>
                <a:gd name="connsiteY20" fmla="*/ 255182 h 510363"/>
                <a:gd name="connsiteX21" fmla="*/ 0 w 7357730"/>
                <a:gd name="connsiteY21" fmla="*/ 318977 h 510363"/>
                <a:gd name="connsiteX22" fmla="*/ 10632 w 7357730"/>
                <a:gd name="connsiteY22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946108" y="502258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5E2FF">
                    <a:alpha val="42000"/>
                  </a:srgbClr>
                </a:gs>
                <a:gs pos="37000">
                  <a:srgbClr val="65E2FF"/>
                </a:gs>
                <a:gs pos="100000">
                  <a:srgbClr val="65E2FF"/>
                </a:gs>
              </a:gsLst>
              <a:lin ang="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487433" y="2892430"/>
              <a:ext cx="4926904" cy="310588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>
              <a:gsLst>
                <a:gs pos="0">
                  <a:srgbClr val="003399">
                    <a:alpha val="0"/>
                  </a:srgbClr>
                </a:gs>
                <a:gs pos="24000">
                  <a:srgbClr val="003399"/>
                </a:gs>
                <a:gs pos="100000">
                  <a:srgbClr val="003399"/>
                </a:gs>
              </a:gsLst>
              <a:lin ang="0" scaled="1"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 flipV="1">
              <a:off x="1028700" y="2897599"/>
              <a:ext cx="6786230" cy="359951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alpha val="0"/>
                  </a:srgbClr>
                </a:gs>
                <a:gs pos="26000">
                  <a:srgbClr val="0070C0"/>
                </a:gs>
                <a:gs pos="100000">
                  <a:srgbClr val="0070C0"/>
                </a:gs>
              </a:gsLst>
              <a:lin ang="0" scaled="1"/>
              <a:tileRect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1341768" y="2854861"/>
            <a:ext cx="0" cy="895092"/>
          </a:xfrm>
          <a:prstGeom prst="line">
            <a:avLst/>
          </a:prstGeom>
          <a:ln w="22225">
            <a:solidFill>
              <a:srgbClr val="00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49707" y="3101693"/>
            <a:ext cx="0" cy="912000"/>
          </a:xfrm>
          <a:prstGeom prst="line">
            <a:avLst/>
          </a:prstGeom>
          <a:ln w="22225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97768" y="2645952"/>
            <a:ext cx="0" cy="1104000"/>
          </a:xfrm>
          <a:prstGeom prst="line">
            <a:avLst/>
          </a:prstGeom>
          <a:ln w="22225">
            <a:solidFill>
              <a:srgbClr val="65E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421768" y="2725087"/>
            <a:ext cx="0" cy="1248000"/>
          </a:xfrm>
          <a:prstGeom prst="line">
            <a:avLst/>
          </a:prstGeom>
          <a:ln w="222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42568" y="2639001"/>
            <a:ext cx="0" cy="1152000"/>
          </a:xfrm>
          <a:prstGeom prst="line">
            <a:avLst/>
          </a:prstGeom>
          <a:ln w="22225">
            <a:solidFill>
              <a:srgbClr val="00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469768" y="2682573"/>
            <a:ext cx="0" cy="1344000"/>
          </a:xfrm>
          <a:prstGeom prst="line">
            <a:avLst/>
          </a:prstGeom>
          <a:ln w="22225">
            <a:solidFill>
              <a:srgbClr val="007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9187" y="4058984"/>
            <a:ext cx="1396539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SPIRIT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PRO 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Protocol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Guidance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71285" y="4222828"/>
            <a:ext cx="141272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SISAQOL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Analysis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Guidance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79704" y="2547373"/>
            <a:ext cx="592915" cy="711200"/>
            <a:chOff x="6341285" y="3521075"/>
            <a:chExt cx="592915" cy="685795"/>
          </a:xfrm>
        </p:grpSpPr>
        <p:sp>
          <p:nvSpPr>
            <p:cNvPr id="29" name="Rectangle 28"/>
            <p:cNvSpPr/>
            <p:nvPr/>
          </p:nvSpPr>
          <p:spPr>
            <a:xfrm>
              <a:off x="6400800" y="3521075"/>
              <a:ext cx="533400" cy="68579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6341285" y="3562350"/>
              <a:ext cx="440515" cy="568622"/>
            </a:xfrm>
            <a:prstGeom prst="rightArrow">
              <a:avLst>
                <a:gd name="adj1" fmla="val 52445"/>
                <a:gd name="adj2" fmla="val 89721"/>
              </a:avLst>
            </a:prstGeom>
            <a:solidFill>
              <a:srgbClr val="003399"/>
            </a:solidFill>
            <a:ln w="12700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0268979" y="2217796"/>
            <a:ext cx="1392000" cy="1536000"/>
          </a:xfrm>
          <a:prstGeom prst="roundRect">
            <a:avLst>
              <a:gd name="adj" fmla="val 29070"/>
            </a:avLst>
          </a:prstGeom>
          <a:solidFill>
            <a:srgbClr val="000099"/>
          </a:solidFill>
          <a:ln w="57150" cmpd="sng">
            <a:gradFill flip="none" rotWithShape="1">
              <a:gsLst>
                <a:gs pos="0">
                  <a:schemeClr val="bg1"/>
                </a:gs>
                <a:gs pos="76000">
                  <a:schemeClr val="bg1"/>
                </a:gs>
                <a:gs pos="69000">
                  <a:srgbClr val="000099"/>
                </a:gs>
                <a:gs pos="97000">
                  <a:srgbClr val="000099"/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algn="ctr" defTabSz="1219170">
              <a:defRPr/>
            </a:pPr>
            <a:r>
              <a:rPr lang="en-CA" sz="2133" b="1" dirty="0">
                <a:solidFill>
                  <a:prstClr val="white"/>
                </a:solidFill>
              </a:rPr>
              <a:t>High-Quality PRO Evidence</a:t>
            </a:r>
            <a:r>
              <a:rPr lang="en-CA" sz="2133" b="1" dirty="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3745" y="1518176"/>
            <a:ext cx="2159036" cy="711200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</a:rPr>
              <a:t>Trial Protocol Development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782948" y="1525461"/>
            <a:ext cx="1680000" cy="703916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rIns="96000"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</a:rPr>
              <a:t>Trial Accrual and Follow-up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455147" y="1525461"/>
            <a:ext cx="1680000" cy="711200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</a:rPr>
              <a:t>Trial Analysis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310365" y="1525461"/>
            <a:ext cx="2160000" cy="711200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</a:rPr>
              <a:t>Clinical Uptake of Trial Findings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145315" y="1525461"/>
            <a:ext cx="2160000" cy="711200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</a:rPr>
              <a:t>Trial Reporting </a:t>
            </a:r>
          </a:p>
        </p:txBody>
      </p:sp>
      <p:sp>
        <p:nvSpPr>
          <p:cNvPr id="17" name="Rounded Rectangle 16"/>
          <p:cNvSpPr/>
          <p:nvPr/>
        </p:nvSpPr>
        <p:spPr>
          <a:xfrm flipV="1">
            <a:off x="7343129" y="3791001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rgbClr val="00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23192" y="4042278"/>
            <a:ext cx="1430675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Data Display Guidance </a:t>
            </a:r>
          </a:p>
        </p:txBody>
      </p:sp>
      <p:sp>
        <p:nvSpPr>
          <p:cNvPr id="14" name="Rounded Rectangle 13"/>
          <p:cNvSpPr>
            <a:spLocks/>
          </p:cNvSpPr>
          <p:nvPr/>
        </p:nvSpPr>
        <p:spPr>
          <a:xfrm flipV="1">
            <a:off x="2312316" y="3995820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2296281" y="4133612"/>
            <a:ext cx="1417103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ISOQOL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Measure 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Selection Standards</a:t>
            </a:r>
          </a:p>
        </p:txBody>
      </p:sp>
      <p:sp>
        <p:nvSpPr>
          <p:cNvPr id="39" name="TextBox 38"/>
          <p:cNvSpPr txBox="1">
            <a:spLocks noChangeAspect="1"/>
          </p:cNvSpPr>
          <p:nvPr/>
        </p:nvSpPr>
        <p:spPr>
          <a:xfrm>
            <a:off x="5646743" y="4297759"/>
            <a:ext cx="1419952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CONSORT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Report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Guidance</a:t>
            </a: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 flipV="1">
            <a:off x="9029059" y="4002375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rgbClr val="007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>
            <a:spLocks noChangeAspect="1"/>
          </p:cNvSpPr>
          <p:nvPr/>
        </p:nvSpPr>
        <p:spPr>
          <a:xfrm>
            <a:off x="9009121" y="4449821"/>
            <a:ext cx="1429531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Clinician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Users’</a:t>
            </a:r>
          </a:p>
          <a:p>
            <a:pPr algn="ctr" defTabSz="1219170">
              <a:defRPr/>
            </a:pPr>
            <a:r>
              <a:rPr lang="en-US" sz="2133" dirty="0">
                <a:solidFill>
                  <a:srgbClr val="000099"/>
                </a:solidFill>
              </a:rPr>
              <a:t>Guide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E8C091B-F058-4EAD-B269-C1FE75ADD95D}"/>
              </a:ext>
            </a:extLst>
          </p:cNvPr>
          <p:cNvSpPr txBox="1">
            <a:spLocks/>
          </p:cNvSpPr>
          <p:nvPr/>
        </p:nvSpPr>
        <p:spPr>
          <a:xfrm>
            <a:off x="549576" y="344465"/>
            <a:ext cx="11032824" cy="827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6000" dirty="0">
                <a:solidFill>
                  <a:srgbClr val="2D2D8A"/>
                </a:solidFill>
                <a:cs typeface="Arial" panose="020B0604020202020204" pitchFamily="34" charset="0"/>
              </a:rPr>
              <a:t>PROTEUS Roadmap</a:t>
            </a:r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68905D03-44BF-FF4C-9B04-8FFBC954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47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653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3C33-ECEF-43FA-B111-3B488A260E47}"/>
              </a:ext>
            </a:extLst>
          </p:cNvPr>
          <p:cNvSpPr txBox="1">
            <a:spLocks/>
          </p:cNvSpPr>
          <p:nvPr/>
        </p:nvSpPr>
        <p:spPr>
          <a:xfrm>
            <a:off x="341028" y="422029"/>
            <a:ext cx="11032824" cy="827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6000" dirty="0">
                <a:solidFill>
                  <a:srgbClr val="2D2D8A"/>
                </a:solidFill>
                <a:cs typeface="Arial" panose="020B0604020202020204" pitchFamily="34" charset="0"/>
              </a:rPr>
              <a:t>“6 Tool-1 Paper </a:t>
            </a:r>
            <a:r>
              <a:rPr lang="en-US" sz="6000" dirty="0" err="1">
                <a:solidFill>
                  <a:srgbClr val="2D2D8A"/>
                </a:solidFill>
                <a:cs typeface="Arial" panose="020B0604020202020204" pitchFamily="34" charset="0"/>
              </a:rPr>
              <a:t>Paper</a:t>
            </a:r>
            <a:r>
              <a:rPr lang="en-US" sz="6000" dirty="0">
                <a:solidFill>
                  <a:srgbClr val="2D2D8A"/>
                </a:solidFill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3C02C-2325-4A90-9420-F8549CDBE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64" y="1708782"/>
            <a:ext cx="9903471" cy="4057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3F2144-8559-4202-A843-8DEBA7E5D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73" y="1481312"/>
            <a:ext cx="10257219" cy="4511957"/>
          </a:xfrm>
          <a:prstGeom prst="rect">
            <a:avLst/>
          </a:prstGeom>
          <a:ln>
            <a:solidFill>
              <a:srgbClr val="1F378E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C7C0D-8472-9748-996F-93AD2606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48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7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 flipV="1">
            <a:off x="623420" y="3775127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 flipV="1">
            <a:off x="3974789" y="3784869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85544" y="2547332"/>
            <a:ext cx="9906325" cy="601189"/>
            <a:chOff x="1028700" y="2806658"/>
            <a:chExt cx="7429744" cy="450892"/>
          </a:xfrm>
          <a:solidFill>
            <a:schemeClr val="bg1">
              <a:lumMod val="75000"/>
            </a:schemeClr>
          </a:solidFill>
        </p:grpSpPr>
        <p:sp>
          <p:nvSpPr>
            <p:cNvPr id="35" name="Freeform 34"/>
            <p:cNvSpPr/>
            <p:nvPr/>
          </p:nvSpPr>
          <p:spPr>
            <a:xfrm>
              <a:off x="4191244" y="2806658"/>
              <a:ext cx="4267200" cy="394063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flipV="1">
              <a:off x="4823261" y="2860284"/>
              <a:ext cx="2707599" cy="340435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  <a:gd name="connsiteX0" fmla="*/ 10632 w 7357730"/>
                <a:gd name="connsiteY0" fmla="*/ 148856 h 510484"/>
                <a:gd name="connsiteX1" fmla="*/ 563525 w 7357730"/>
                <a:gd name="connsiteY1" fmla="*/ 53163 h 510484"/>
                <a:gd name="connsiteX2" fmla="*/ 1414130 w 7357730"/>
                <a:gd name="connsiteY2" fmla="*/ 0 h 510484"/>
                <a:gd name="connsiteX3" fmla="*/ 2246405 w 7357730"/>
                <a:gd name="connsiteY3" fmla="*/ 15625 h 510484"/>
                <a:gd name="connsiteX4" fmla="*/ 2684427 w 7357730"/>
                <a:gd name="connsiteY4" fmla="*/ 61116 h 510484"/>
                <a:gd name="connsiteX5" fmla="*/ 3157870 w 7357730"/>
                <a:gd name="connsiteY5" fmla="*/ 127591 h 510484"/>
                <a:gd name="connsiteX6" fmla="*/ 3987209 w 7357730"/>
                <a:gd name="connsiteY6" fmla="*/ 276447 h 510484"/>
                <a:gd name="connsiteX7" fmla="*/ 4795284 w 7357730"/>
                <a:gd name="connsiteY7" fmla="*/ 361507 h 510484"/>
                <a:gd name="connsiteX8" fmla="*/ 5709684 w 7357730"/>
                <a:gd name="connsiteY8" fmla="*/ 350875 h 510484"/>
                <a:gd name="connsiteX9" fmla="*/ 6730409 w 7357730"/>
                <a:gd name="connsiteY9" fmla="*/ 233916 h 510484"/>
                <a:gd name="connsiteX10" fmla="*/ 7357730 w 7357730"/>
                <a:gd name="connsiteY10" fmla="*/ 74428 h 510484"/>
                <a:gd name="connsiteX11" fmla="*/ 7357730 w 7357730"/>
                <a:gd name="connsiteY11" fmla="*/ 255182 h 510484"/>
                <a:gd name="connsiteX12" fmla="*/ 6262577 w 7357730"/>
                <a:gd name="connsiteY12" fmla="*/ 457200 h 510484"/>
                <a:gd name="connsiteX13" fmla="*/ 5840199 w 7357730"/>
                <a:gd name="connsiteY13" fmla="*/ 510484 h 510484"/>
                <a:gd name="connsiteX14" fmla="*/ 5263116 w 7357730"/>
                <a:gd name="connsiteY14" fmla="*/ 510363 h 510484"/>
                <a:gd name="connsiteX15" fmla="*/ 4433777 w 7357730"/>
                <a:gd name="connsiteY15" fmla="*/ 467833 h 510484"/>
                <a:gd name="connsiteX16" fmla="*/ 3136604 w 7357730"/>
                <a:gd name="connsiteY16" fmla="*/ 276447 h 510484"/>
                <a:gd name="connsiteX17" fmla="*/ 2551814 w 7357730"/>
                <a:gd name="connsiteY17" fmla="*/ 191386 h 510484"/>
                <a:gd name="connsiteX18" fmla="*/ 1935125 w 7357730"/>
                <a:gd name="connsiteY18" fmla="*/ 148856 h 510484"/>
                <a:gd name="connsiteX19" fmla="*/ 1063256 w 7357730"/>
                <a:gd name="connsiteY19" fmla="*/ 170121 h 510484"/>
                <a:gd name="connsiteX20" fmla="*/ 265814 w 7357730"/>
                <a:gd name="connsiteY20" fmla="*/ 255182 h 510484"/>
                <a:gd name="connsiteX21" fmla="*/ 0 w 7357730"/>
                <a:gd name="connsiteY21" fmla="*/ 318977 h 510484"/>
                <a:gd name="connsiteX22" fmla="*/ 10632 w 7357730"/>
                <a:gd name="connsiteY22" fmla="*/ 148856 h 51048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40199 w 7357730"/>
                <a:gd name="connsiteY13" fmla="*/ 5104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22943 w 7357730"/>
                <a:gd name="connsiteY13" fmla="*/ 5007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22943 w 7357730"/>
                <a:gd name="connsiteY13" fmla="*/ 5007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57730" h="520064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cubicBezTo>
                    <a:pt x="6098777" y="465261"/>
                    <a:pt x="5986742" y="483023"/>
                    <a:pt x="5822943" y="500784"/>
                  </a:cubicBezTo>
                  <a:lnTo>
                    <a:pt x="5263116" y="520064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203154" y="2807291"/>
              <a:ext cx="5592726" cy="415107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946108 w 7357730"/>
                <a:gd name="connsiteY14" fmla="*/ 502258 h 510363"/>
                <a:gd name="connsiteX15" fmla="*/ 4433777 w 7357730"/>
                <a:gd name="connsiteY15" fmla="*/ 467833 h 510363"/>
                <a:gd name="connsiteX16" fmla="*/ 3136604 w 7357730"/>
                <a:gd name="connsiteY16" fmla="*/ 276447 h 510363"/>
                <a:gd name="connsiteX17" fmla="*/ 2551814 w 7357730"/>
                <a:gd name="connsiteY17" fmla="*/ 191386 h 510363"/>
                <a:gd name="connsiteX18" fmla="*/ 1935125 w 7357730"/>
                <a:gd name="connsiteY18" fmla="*/ 148856 h 510363"/>
                <a:gd name="connsiteX19" fmla="*/ 1063256 w 7357730"/>
                <a:gd name="connsiteY19" fmla="*/ 170121 h 510363"/>
                <a:gd name="connsiteX20" fmla="*/ 265814 w 7357730"/>
                <a:gd name="connsiteY20" fmla="*/ 255182 h 510363"/>
                <a:gd name="connsiteX21" fmla="*/ 0 w 7357730"/>
                <a:gd name="connsiteY21" fmla="*/ 318977 h 510363"/>
                <a:gd name="connsiteX22" fmla="*/ 10632 w 7357730"/>
                <a:gd name="connsiteY22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946108" y="502258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487433" y="2892430"/>
              <a:ext cx="4926904" cy="310588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 flipV="1">
              <a:off x="1028700" y="2897599"/>
              <a:ext cx="6786230" cy="359951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1341768" y="2870903"/>
            <a:ext cx="0" cy="895092"/>
          </a:xfrm>
          <a:prstGeom prst="line">
            <a:avLst/>
          </a:prstGeom>
          <a:ln w="22225">
            <a:solidFill>
              <a:srgbClr val="00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49707" y="3117735"/>
            <a:ext cx="0" cy="912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97768" y="2661994"/>
            <a:ext cx="0" cy="1104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421768" y="2741129"/>
            <a:ext cx="0" cy="1248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42568" y="2655043"/>
            <a:ext cx="0" cy="1152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469768" y="2698615"/>
            <a:ext cx="0" cy="1344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9187" y="4075026"/>
            <a:ext cx="1396539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SPIRIT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PRO 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Protocol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Guidance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71285" y="4238870"/>
            <a:ext cx="1412723" cy="10770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SISAQOL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Analysis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Guidance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61871" y="1534218"/>
            <a:ext cx="2159036" cy="711200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</a:rPr>
              <a:t>Trial Protocol Development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831074" y="1541503"/>
            <a:ext cx="1680000" cy="703916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rIns="96000"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</a:rPr>
              <a:t>Trial Accrual and Follow-up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503273" y="1541503"/>
            <a:ext cx="1680000" cy="7112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</a:rPr>
              <a:t>Trial Analysis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358491" y="1541503"/>
            <a:ext cx="2160000" cy="7112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</a:rPr>
              <a:t>Clinical Uptake of Trial Findings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193441" y="1541503"/>
            <a:ext cx="2160000" cy="7112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</a:rPr>
              <a:t>Trial Reporting </a:t>
            </a:r>
          </a:p>
        </p:txBody>
      </p:sp>
      <p:sp>
        <p:nvSpPr>
          <p:cNvPr id="17" name="Rounded Rectangle 16"/>
          <p:cNvSpPr/>
          <p:nvPr/>
        </p:nvSpPr>
        <p:spPr>
          <a:xfrm flipV="1">
            <a:off x="7343129" y="3807043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23192" y="4058320"/>
            <a:ext cx="1430675" cy="1405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Data Display Guidance </a:t>
            </a:r>
          </a:p>
        </p:txBody>
      </p:sp>
      <p:sp>
        <p:nvSpPr>
          <p:cNvPr id="14" name="Rounded Rectangle 13"/>
          <p:cNvSpPr>
            <a:spLocks/>
          </p:cNvSpPr>
          <p:nvPr/>
        </p:nvSpPr>
        <p:spPr>
          <a:xfrm flipV="1">
            <a:off x="2312316" y="4011862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2296281" y="4149654"/>
            <a:ext cx="1417103" cy="17334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ISOQOL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Measure 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Selection Standards</a:t>
            </a:r>
          </a:p>
        </p:txBody>
      </p:sp>
      <p:sp>
        <p:nvSpPr>
          <p:cNvPr id="18" name="Rounded Rectangle 17"/>
          <p:cNvSpPr>
            <a:spLocks/>
          </p:cNvSpPr>
          <p:nvPr/>
        </p:nvSpPr>
        <p:spPr>
          <a:xfrm flipV="1">
            <a:off x="5660719" y="4023947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9" name="TextBox 38"/>
          <p:cNvSpPr txBox="1">
            <a:spLocks noChangeAspect="1"/>
          </p:cNvSpPr>
          <p:nvPr/>
        </p:nvSpPr>
        <p:spPr>
          <a:xfrm>
            <a:off x="5646743" y="4313801"/>
            <a:ext cx="1419952" cy="1405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CONSORT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Report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Guidance</a:t>
            </a: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 flipV="1">
            <a:off x="9029059" y="4018417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1" name="TextBox 40"/>
          <p:cNvSpPr txBox="1">
            <a:spLocks noChangeAspect="1"/>
          </p:cNvSpPr>
          <p:nvPr/>
        </p:nvSpPr>
        <p:spPr>
          <a:xfrm>
            <a:off x="9009121" y="4465863"/>
            <a:ext cx="1429531" cy="10770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Clinician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Users’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Guide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E8C091B-F058-4EAD-B269-C1FE75ADD95D}"/>
              </a:ext>
            </a:extLst>
          </p:cNvPr>
          <p:cNvSpPr txBox="1">
            <a:spLocks/>
          </p:cNvSpPr>
          <p:nvPr/>
        </p:nvSpPr>
        <p:spPr>
          <a:xfrm>
            <a:off x="0" y="376137"/>
            <a:ext cx="12192000" cy="827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altLang="en-US" sz="5600" dirty="0">
                <a:solidFill>
                  <a:srgbClr val="2D2D8A"/>
                </a:solidFill>
                <a:cs typeface="Arial" panose="020B0604020202020204" pitchFamily="34" charset="0"/>
              </a:rPr>
              <a:t>Specifying PRO Methods Appropriately</a:t>
            </a:r>
            <a:endParaRPr lang="en-US" sz="5600" dirty="0">
              <a:solidFill>
                <a:srgbClr val="2D2D8A"/>
              </a:solidFill>
              <a:cs typeface="Arial" panose="020B060402020202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41116" y="2681676"/>
            <a:ext cx="10122307" cy="479935"/>
          </a:xfrm>
          <a:custGeom>
            <a:avLst/>
            <a:gdLst>
              <a:gd name="connsiteX0" fmla="*/ 10632 w 7357730"/>
              <a:gd name="connsiteY0" fmla="*/ 159488 h 520995"/>
              <a:gd name="connsiteX1" fmla="*/ 563525 w 7357730"/>
              <a:gd name="connsiteY1" fmla="*/ 63795 h 520995"/>
              <a:gd name="connsiteX2" fmla="*/ 1414130 w 7357730"/>
              <a:gd name="connsiteY2" fmla="*/ 10632 h 520995"/>
              <a:gd name="connsiteX3" fmla="*/ 2190307 w 7357730"/>
              <a:gd name="connsiteY3" fmla="*/ 0 h 520995"/>
              <a:gd name="connsiteX4" fmla="*/ 3157870 w 7357730"/>
              <a:gd name="connsiteY4" fmla="*/ 138223 h 520995"/>
              <a:gd name="connsiteX5" fmla="*/ 3987209 w 7357730"/>
              <a:gd name="connsiteY5" fmla="*/ 287079 h 520995"/>
              <a:gd name="connsiteX6" fmla="*/ 4795284 w 7357730"/>
              <a:gd name="connsiteY6" fmla="*/ 372139 h 520995"/>
              <a:gd name="connsiteX7" fmla="*/ 5709684 w 7357730"/>
              <a:gd name="connsiteY7" fmla="*/ 361507 h 520995"/>
              <a:gd name="connsiteX8" fmla="*/ 6730409 w 7357730"/>
              <a:gd name="connsiteY8" fmla="*/ 244548 h 520995"/>
              <a:gd name="connsiteX9" fmla="*/ 7357730 w 7357730"/>
              <a:gd name="connsiteY9" fmla="*/ 85060 h 520995"/>
              <a:gd name="connsiteX10" fmla="*/ 7357730 w 7357730"/>
              <a:gd name="connsiteY10" fmla="*/ 265814 h 520995"/>
              <a:gd name="connsiteX11" fmla="*/ 6262577 w 7357730"/>
              <a:gd name="connsiteY11" fmla="*/ 467832 h 520995"/>
              <a:gd name="connsiteX12" fmla="*/ 5263116 w 7357730"/>
              <a:gd name="connsiteY12" fmla="*/ 520995 h 520995"/>
              <a:gd name="connsiteX13" fmla="*/ 4433777 w 7357730"/>
              <a:gd name="connsiteY13" fmla="*/ 478465 h 520995"/>
              <a:gd name="connsiteX14" fmla="*/ 3136604 w 7357730"/>
              <a:gd name="connsiteY14" fmla="*/ 287079 h 520995"/>
              <a:gd name="connsiteX15" fmla="*/ 2551814 w 7357730"/>
              <a:gd name="connsiteY15" fmla="*/ 202018 h 520995"/>
              <a:gd name="connsiteX16" fmla="*/ 1935125 w 7357730"/>
              <a:gd name="connsiteY16" fmla="*/ 159488 h 520995"/>
              <a:gd name="connsiteX17" fmla="*/ 1063256 w 7357730"/>
              <a:gd name="connsiteY17" fmla="*/ 180753 h 520995"/>
              <a:gd name="connsiteX18" fmla="*/ 265814 w 7357730"/>
              <a:gd name="connsiteY18" fmla="*/ 265814 h 520995"/>
              <a:gd name="connsiteX19" fmla="*/ 0 w 7357730"/>
              <a:gd name="connsiteY19" fmla="*/ 329609 h 520995"/>
              <a:gd name="connsiteX20" fmla="*/ 10632 w 7357730"/>
              <a:gd name="connsiteY20" fmla="*/ 159488 h 520995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07136 w 7357730"/>
              <a:gd name="connsiteY3" fmla="*/ 2497 h 510363"/>
              <a:gd name="connsiteX4" fmla="*/ 3157870 w 7357730"/>
              <a:gd name="connsiteY4" fmla="*/ 127591 h 510363"/>
              <a:gd name="connsiteX5" fmla="*/ 3987209 w 7357730"/>
              <a:gd name="connsiteY5" fmla="*/ 276447 h 510363"/>
              <a:gd name="connsiteX6" fmla="*/ 4795284 w 7357730"/>
              <a:gd name="connsiteY6" fmla="*/ 361507 h 510363"/>
              <a:gd name="connsiteX7" fmla="*/ 5709684 w 7357730"/>
              <a:gd name="connsiteY7" fmla="*/ 350875 h 510363"/>
              <a:gd name="connsiteX8" fmla="*/ 6730409 w 7357730"/>
              <a:gd name="connsiteY8" fmla="*/ 233916 h 510363"/>
              <a:gd name="connsiteX9" fmla="*/ 7357730 w 7357730"/>
              <a:gd name="connsiteY9" fmla="*/ 74428 h 510363"/>
              <a:gd name="connsiteX10" fmla="*/ 7357730 w 7357730"/>
              <a:gd name="connsiteY10" fmla="*/ 255182 h 510363"/>
              <a:gd name="connsiteX11" fmla="*/ 6262577 w 7357730"/>
              <a:gd name="connsiteY11" fmla="*/ 457200 h 510363"/>
              <a:gd name="connsiteX12" fmla="*/ 5263116 w 7357730"/>
              <a:gd name="connsiteY12" fmla="*/ 510363 h 510363"/>
              <a:gd name="connsiteX13" fmla="*/ 4433777 w 7357730"/>
              <a:gd name="connsiteY13" fmla="*/ 467833 h 510363"/>
              <a:gd name="connsiteX14" fmla="*/ 3136604 w 7357730"/>
              <a:gd name="connsiteY14" fmla="*/ 276447 h 510363"/>
              <a:gd name="connsiteX15" fmla="*/ 2551814 w 7357730"/>
              <a:gd name="connsiteY15" fmla="*/ 191386 h 510363"/>
              <a:gd name="connsiteX16" fmla="*/ 1935125 w 7357730"/>
              <a:gd name="connsiteY16" fmla="*/ 148856 h 510363"/>
              <a:gd name="connsiteX17" fmla="*/ 1063256 w 7357730"/>
              <a:gd name="connsiteY17" fmla="*/ 170121 h 510363"/>
              <a:gd name="connsiteX18" fmla="*/ 265814 w 7357730"/>
              <a:gd name="connsiteY18" fmla="*/ 255182 h 510363"/>
              <a:gd name="connsiteX19" fmla="*/ 0 w 7357730"/>
              <a:gd name="connsiteY19" fmla="*/ 318977 h 510363"/>
              <a:gd name="connsiteX20" fmla="*/ 10632 w 7357730"/>
              <a:gd name="connsiteY20" fmla="*/ 148856 h 510363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46405 w 7357730"/>
              <a:gd name="connsiteY3" fmla="*/ 15625 h 510363"/>
              <a:gd name="connsiteX4" fmla="*/ 3157870 w 7357730"/>
              <a:gd name="connsiteY4" fmla="*/ 127591 h 510363"/>
              <a:gd name="connsiteX5" fmla="*/ 3987209 w 7357730"/>
              <a:gd name="connsiteY5" fmla="*/ 276447 h 510363"/>
              <a:gd name="connsiteX6" fmla="*/ 4795284 w 7357730"/>
              <a:gd name="connsiteY6" fmla="*/ 361507 h 510363"/>
              <a:gd name="connsiteX7" fmla="*/ 5709684 w 7357730"/>
              <a:gd name="connsiteY7" fmla="*/ 350875 h 510363"/>
              <a:gd name="connsiteX8" fmla="*/ 6730409 w 7357730"/>
              <a:gd name="connsiteY8" fmla="*/ 233916 h 510363"/>
              <a:gd name="connsiteX9" fmla="*/ 7357730 w 7357730"/>
              <a:gd name="connsiteY9" fmla="*/ 74428 h 510363"/>
              <a:gd name="connsiteX10" fmla="*/ 7357730 w 7357730"/>
              <a:gd name="connsiteY10" fmla="*/ 255182 h 510363"/>
              <a:gd name="connsiteX11" fmla="*/ 6262577 w 7357730"/>
              <a:gd name="connsiteY11" fmla="*/ 457200 h 510363"/>
              <a:gd name="connsiteX12" fmla="*/ 5263116 w 7357730"/>
              <a:gd name="connsiteY12" fmla="*/ 510363 h 510363"/>
              <a:gd name="connsiteX13" fmla="*/ 4433777 w 7357730"/>
              <a:gd name="connsiteY13" fmla="*/ 467833 h 510363"/>
              <a:gd name="connsiteX14" fmla="*/ 3136604 w 7357730"/>
              <a:gd name="connsiteY14" fmla="*/ 276447 h 510363"/>
              <a:gd name="connsiteX15" fmla="*/ 2551814 w 7357730"/>
              <a:gd name="connsiteY15" fmla="*/ 191386 h 510363"/>
              <a:gd name="connsiteX16" fmla="*/ 1935125 w 7357730"/>
              <a:gd name="connsiteY16" fmla="*/ 148856 h 510363"/>
              <a:gd name="connsiteX17" fmla="*/ 1063256 w 7357730"/>
              <a:gd name="connsiteY17" fmla="*/ 170121 h 510363"/>
              <a:gd name="connsiteX18" fmla="*/ 265814 w 7357730"/>
              <a:gd name="connsiteY18" fmla="*/ 255182 h 510363"/>
              <a:gd name="connsiteX19" fmla="*/ 0 w 7357730"/>
              <a:gd name="connsiteY19" fmla="*/ 318977 h 510363"/>
              <a:gd name="connsiteX20" fmla="*/ 10632 w 7357730"/>
              <a:gd name="connsiteY20" fmla="*/ 148856 h 510363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46405 w 7357730"/>
              <a:gd name="connsiteY3" fmla="*/ 15625 h 510363"/>
              <a:gd name="connsiteX4" fmla="*/ 2684427 w 7357730"/>
              <a:gd name="connsiteY4" fmla="*/ 61116 h 510363"/>
              <a:gd name="connsiteX5" fmla="*/ 3157870 w 7357730"/>
              <a:gd name="connsiteY5" fmla="*/ 127591 h 510363"/>
              <a:gd name="connsiteX6" fmla="*/ 3987209 w 7357730"/>
              <a:gd name="connsiteY6" fmla="*/ 276447 h 510363"/>
              <a:gd name="connsiteX7" fmla="*/ 4795284 w 7357730"/>
              <a:gd name="connsiteY7" fmla="*/ 361507 h 510363"/>
              <a:gd name="connsiteX8" fmla="*/ 5709684 w 7357730"/>
              <a:gd name="connsiteY8" fmla="*/ 350875 h 510363"/>
              <a:gd name="connsiteX9" fmla="*/ 6730409 w 7357730"/>
              <a:gd name="connsiteY9" fmla="*/ 233916 h 510363"/>
              <a:gd name="connsiteX10" fmla="*/ 7357730 w 7357730"/>
              <a:gd name="connsiteY10" fmla="*/ 74428 h 510363"/>
              <a:gd name="connsiteX11" fmla="*/ 7357730 w 7357730"/>
              <a:gd name="connsiteY11" fmla="*/ 255182 h 510363"/>
              <a:gd name="connsiteX12" fmla="*/ 6262577 w 7357730"/>
              <a:gd name="connsiteY12" fmla="*/ 457200 h 510363"/>
              <a:gd name="connsiteX13" fmla="*/ 5263116 w 7357730"/>
              <a:gd name="connsiteY13" fmla="*/ 510363 h 510363"/>
              <a:gd name="connsiteX14" fmla="*/ 4433777 w 7357730"/>
              <a:gd name="connsiteY14" fmla="*/ 467833 h 510363"/>
              <a:gd name="connsiteX15" fmla="*/ 3136604 w 7357730"/>
              <a:gd name="connsiteY15" fmla="*/ 276447 h 510363"/>
              <a:gd name="connsiteX16" fmla="*/ 2551814 w 7357730"/>
              <a:gd name="connsiteY16" fmla="*/ 191386 h 510363"/>
              <a:gd name="connsiteX17" fmla="*/ 1935125 w 7357730"/>
              <a:gd name="connsiteY17" fmla="*/ 148856 h 510363"/>
              <a:gd name="connsiteX18" fmla="*/ 1063256 w 7357730"/>
              <a:gd name="connsiteY18" fmla="*/ 170121 h 510363"/>
              <a:gd name="connsiteX19" fmla="*/ 265814 w 7357730"/>
              <a:gd name="connsiteY19" fmla="*/ 255182 h 510363"/>
              <a:gd name="connsiteX20" fmla="*/ 0 w 7357730"/>
              <a:gd name="connsiteY20" fmla="*/ 318977 h 510363"/>
              <a:gd name="connsiteX21" fmla="*/ 10632 w 7357730"/>
              <a:gd name="connsiteY21" fmla="*/ 148856 h 51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357730" h="510363">
                <a:moveTo>
                  <a:pt x="10632" y="148856"/>
                </a:moveTo>
                <a:lnTo>
                  <a:pt x="563525" y="53163"/>
                </a:lnTo>
                <a:lnTo>
                  <a:pt x="1414130" y="0"/>
                </a:lnTo>
                <a:lnTo>
                  <a:pt x="2246405" y="15625"/>
                </a:lnTo>
                <a:cubicBezTo>
                  <a:pt x="2392412" y="35165"/>
                  <a:pt x="2538420" y="41576"/>
                  <a:pt x="2684427" y="61116"/>
                </a:cubicBezTo>
                <a:lnTo>
                  <a:pt x="3157870" y="127591"/>
                </a:lnTo>
                <a:lnTo>
                  <a:pt x="3987209" y="276447"/>
                </a:lnTo>
                <a:lnTo>
                  <a:pt x="4795284" y="361507"/>
                </a:lnTo>
                <a:lnTo>
                  <a:pt x="5709684" y="350875"/>
                </a:lnTo>
                <a:lnTo>
                  <a:pt x="6730409" y="233916"/>
                </a:lnTo>
                <a:lnTo>
                  <a:pt x="7357730" y="74428"/>
                </a:lnTo>
                <a:lnTo>
                  <a:pt x="7357730" y="255182"/>
                </a:lnTo>
                <a:lnTo>
                  <a:pt x="6262577" y="457200"/>
                </a:lnTo>
                <a:lnTo>
                  <a:pt x="5263116" y="510363"/>
                </a:lnTo>
                <a:lnTo>
                  <a:pt x="4433777" y="467833"/>
                </a:lnTo>
                <a:lnTo>
                  <a:pt x="3136604" y="276447"/>
                </a:lnTo>
                <a:lnTo>
                  <a:pt x="2551814" y="191386"/>
                </a:lnTo>
                <a:lnTo>
                  <a:pt x="1935125" y="148856"/>
                </a:lnTo>
                <a:lnTo>
                  <a:pt x="1063256" y="170121"/>
                </a:lnTo>
                <a:lnTo>
                  <a:pt x="265814" y="255182"/>
                </a:lnTo>
                <a:lnTo>
                  <a:pt x="0" y="318977"/>
                </a:lnTo>
                <a:lnTo>
                  <a:pt x="10632" y="148856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alpha val="0"/>
                </a:srgbClr>
              </a:gs>
              <a:gs pos="37000">
                <a:srgbClr val="00B0F0"/>
              </a:gs>
              <a:gs pos="100000">
                <a:srgbClr val="00B0F0"/>
              </a:gs>
            </a:gsLst>
            <a:lin ang="0" scaled="1"/>
            <a:tileRect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lang="en-CA" sz="2400">
              <a:solidFill>
                <a:prstClr val="white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9792032" y="2547331"/>
            <a:ext cx="592915" cy="711200"/>
            <a:chOff x="6341285" y="3521075"/>
            <a:chExt cx="592915" cy="685795"/>
          </a:xfrm>
        </p:grpSpPr>
        <p:sp>
          <p:nvSpPr>
            <p:cNvPr id="48" name="Rectangle 47"/>
            <p:cNvSpPr/>
            <p:nvPr/>
          </p:nvSpPr>
          <p:spPr>
            <a:xfrm>
              <a:off x="6400800" y="3521075"/>
              <a:ext cx="533400" cy="68579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6341285" y="3562350"/>
              <a:ext cx="440515" cy="568622"/>
            </a:xfrm>
            <a:prstGeom prst="rightArrow">
              <a:avLst>
                <a:gd name="adj1" fmla="val 52445"/>
                <a:gd name="adj2" fmla="val 89721"/>
              </a:avLst>
            </a:prstGeom>
            <a:solidFill>
              <a:srgbClr val="003399"/>
            </a:solidFill>
            <a:ln w="12700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0268979" y="2233838"/>
            <a:ext cx="1392000" cy="1536000"/>
          </a:xfrm>
          <a:prstGeom prst="roundRect">
            <a:avLst>
              <a:gd name="adj" fmla="val 29070"/>
            </a:avLst>
          </a:prstGeom>
          <a:solidFill>
            <a:srgbClr val="000099"/>
          </a:solidFill>
          <a:ln w="57150" cmpd="sng">
            <a:gradFill flip="none" rotWithShape="1">
              <a:gsLst>
                <a:gs pos="0">
                  <a:schemeClr val="bg1"/>
                </a:gs>
                <a:gs pos="76000">
                  <a:schemeClr val="bg1"/>
                </a:gs>
                <a:gs pos="69000">
                  <a:srgbClr val="000099"/>
                </a:gs>
                <a:gs pos="97000">
                  <a:srgbClr val="000099"/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algn="ctr" defTabSz="1219170">
              <a:defRPr/>
            </a:pPr>
            <a:r>
              <a:rPr lang="en-CA" sz="2133" b="1" dirty="0">
                <a:solidFill>
                  <a:prstClr val="white"/>
                </a:solidFill>
              </a:rPr>
              <a:t>High-Quality PRO Evidence</a:t>
            </a:r>
            <a:r>
              <a:rPr lang="en-CA" sz="2133" b="1" dirty="0">
                <a:solidFill>
                  <a:srgbClr val="0033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1727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ChangeArrowheads="1"/>
          </p:cNvSpPr>
          <p:nvPr/>
        </p:nvSpPr>
        <p:spPr bwMode="auto">
          <a:xfrm>
            <a:off x="2106790" y="374764"/>
            <a:ext cx="8175978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085" tIns="38042" rIns="76085" bIns="38042"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Brief History </a:t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</a:b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</a:br>
            <a:endParaRPr lang="en-US" sz="28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55363" name="Rectangle 3"/>
          <p:cNvSpPr>
            <a:spLocks noChangeArrowheads="1"/>
          </p:cNvSpPr>
          <p:nvPr/>
        </p:nvSpPr>
        <p:spPr bwMode="auto">
          <a:xfrm>
            <a:off x="3413478" y="935041"/>
            <a:ext cx="5428544" cy="85725"/>
          </a:xfrm>
          <a:prstGeom prst="rect">
            <a:avLst/>
          </a:prstGeom>
          <a:gradFill rotWithShape="1">
            <a:gsLst>
              <a:gs pos="0">
                <a:srgbClr val="000099">
                  <a:alpha val="2000"/>
                </a:srgbClr>
              </a:gs>
              <a:gs pos="50000">
                <a:schemeClr val="hlink"/>
              </a:gs>
              <a:gs pos="100000">
                <a:srgbClr val="000099">
                  <a:alpha val="2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085" tIns="38042" rIns="76085" bIns="38042" anchor="ctr"/>
          <a:lstStyle/>
          <a:p>
            <a:pPr eaLnBrk="1" hangingPunct="1">
              <a:lnSpc>
                <a:spcPct val="120000"/>
              </a:lnSpc>
              <a:defRPr/>
            </a:pPr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56" y="2147863"/>
            <a:ext cx="7667625" cy="185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684" y="4191191"/>
            <a:ext cx="6136986" cy="56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8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0" y="380582"/>
            <a:ext cx="8342863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72360-5507-482A-B246-4ED7B0C4DA44}"/>
              </a:ext>
            </a:extLst>
          </p:cNvPr>
          <p:cNvSpPr txBox="1"/>
          <p:nvPr/>
        </p:nvSpPr>
        <p:spPr>
          <a:xfrm>
            <a:off x="304801" y="6037022"/>
            <a:ext cx="34387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04193">
              <a:defRPr/>
            </a:pPr>
            <a:r>
              <a:rPr lang="en-US" sz="1600" i="1" dirty="0">
                <a:solidFill>
                  <a:prstClr val="white"/>
                </a:solidFill>
                <a:latin typeface="Calibri Light" panose="020F0302020204030204"/>
              </a:rPr>
              <a:t>Calvert et al, JAMA </a:t>
            </a:r>
          </a:p>
          <a:p>
            <a:pPr defTabSz="1204193">
              <a:defRPr/>
            </a:pPr>
            <a:r>
              <a:rPr lang="en-US" sz="1600" i="1" dirty="0">
                <a:solidFill>
                  <a:prstClr val="white"/>
                </a:solidFill>
                <a:latin typeface="Calibri Light" panose="020F0302020204030204"/>
              </a:rPr>
              <a:t>2018, 319(5), 483-494</a:t>
            </a:r>
            <a:endParaRPr lang="en-AU" sz="1600" i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A8356D33-430D-4C52-AF9C-F47CFCA139D9}"/>
              </a:ext>
            </a:extLst>
          </p:cNvPr>
          <p:cNvSpPr txBox="1">
            <a:spLocks/>
          </p:cNvSpPr>
          <p:nvPr/>
        </p:nvSpPr>
        <p:spPr>
          <a:xfrm>
            <a:off x="3834061" y="1857292"/>
            <a:ext cx="7924801" cy="4572000"/>
          </a:xfrm>
          <a:prstGeom prst="rect">
            <a:avLst/>
          </a:prstGeom>
          <a:solidFill>
            <a:schemeClr val="bg1"/>
          </a:solidFill>
          <a:ln>
            <a:solidFill>
              <a:srgbClr val="1F378E"/>
            </a:solidFill>
          </a:ln>
        </p:spPr>
        <p:txBody>
          <a:bodyPr>
            <a:normAutofit fontScale="62500" lnSpcReduction="20000"/>
          </a:bodyPr>
          <a:lstStyle>
            <a:lvl1pPr marL="0" marR="0" indent="0" algn="ctr" defTabSz="685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Tx/>
              <a:buFont typeface="Arial" panose="020B0604020202020204" pitchFamily="34" charset="0"/>
              <a:buNone/>
              <a:tabLst/>
              <a:defRPr sz="279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6697" indent="-214114" algn="l" defTabSz="685167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6457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9040" indent="-171292" algn="l" defTabSz="6851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1622" indent="-171292" algn="l" defTabSz="6851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4206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6789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9371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1954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533">
              <a:defRPr/>
            </a:pPr>
            <a:r>
              <a:rPr lang="en-US" sz="4267" b="1" dirty="0">
                <a:solidFill>
                  <a:srgbClr val="2D2D8A"/>
                </a:solidFill>
                <a:latin typeface="Calibri" panose="020F0502020204030204"/>
              </a:rPr>
              <a:t>Specifying PRO Methods Appropriately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3729" dirty="0">
                <a:solidFill>
                  <a:srgbClr val="000000"/>
                </a:solidFill>
                <a:latin typeface="Calibri" panose="020F0502020204030204"/>
              </a:rPr>
              <a:t>PRO-specific research question, rationale, relevant previous findings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3729" dirty="0">
                <a:solidFill>
                  <a:srgbClr val="000000"/>
                </a:solidFill>
                <a:latin typeface="Calibri" panose="020F0502020204030204"/>
              </a:rPr>
              <a:t>PRO-specific objectives or hypotheses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3729" dirty="0">
                <a:solidFill>
                  <a:srgbClr val="000000"/>
                </a:solidFill>
                <a:latin typeface="Calibri" panose="020F0502020204030204"/>
              </a:rPr>
              <a:t>PRO-specific eligibility criteria (if any)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3729" dirty="0">
                <a:solidFill>
                  <a:srgbClr val="000000"/>
                </a:solidFill>
                <a:latin typeface="Calibri" panose="020F0502020204030204"/>
              </a:rPr>
              <a:t>PRO concepts/domains and related analysis metric used to evaluate the intervention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3729" dirty="0">
                <a:solidFill>
                  <a:srgbClr val="000000"/>
                </a:solidFill>
                <a:latin typeface="Calibri" panose="020F0502020204030204"/>
              </a:rPr>
              <a:t>PRO measure description and psychometrics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3729" dirty="0">
                <a:solidFill>
                  <a:srgbClr val="000000"/>
                </a:solidFill>
                <a:latin typeface="Calibri" panose="020F0502020204030204"/>
              </a:rPr>
              <a:t>Data collection plan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3729" dirty="0">
                <a:solidFill>
                  <a:srgbClr val="000000"/>
                </a:solidFill>
                <a:latin typeface="Calibri" panose="020F0502020204030204"/>
              </a:rPr>
              <a:t>Available language versions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3729" dirty="0">
                <a:solidFill>
                  <a:srgbClr val="000000"/>
                </a:solidFill>
                <a:latin typeface="Calibri" panose="020F0502020204030204"/>
              </a:rPr>
              <a:t>Justification for proxy reporting (if relevant)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3729" dirty="0">
                <a:solidFill>
                  <a:srgbClr val="000000"/>
                </a:solidFill>
                <a:latin typeface="Calibri" panose="020F0502020204030204"/>
              </a:rPr>
              <a:t>Strategies to minimize and address missing data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3729" dirty="0">
                <a:solidFill>
                  <a:srgbClr val="000000"/>
                </a:solidFill>
                <a:latin typeface="Calibri" panose="020F0502020204030204"/>
              </a:rPr>
              <a:t>Whether PRO data will be monitored to inform care</a:t>
            </a:r>
          </a:p>
        </p:txBody>
      </p:sp>
    </p:spTree>
    <p:extLst>
      <p:ext uri="{BB962C8B-B14F-4D97-AF65-F5344CB8AC3E}">
        <p14:creationId xmlns:p14="http://schemas.microsoft.com/office/powerpoint/2010/main" val="362456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 flipV="1">
            <a:off x="623420" y="3775127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 flipV="1">
            <a:off x="3974789" y="3784869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85544" y="2547332"/>
            <a:ext cx="9906325" cy="601189"/>
            <a:chOff x="1028700" y="2806658"/>
            <a:chExt cx="7429744" cy="450892"/>
          </a:xfrm>
          <a:solidFill>
            <a:schemeClr val="bg1">
              <a:lumMod val="75000"/>
            </a:schemeClr>
          </a:solidFill>
        </p:grpSpPr>
        <p:sp>
          <p:nvSpPr>
            <p:cNvPr id="35" name="Freeform 34"/>
            <p:cNvSpPr/>
            <p:nvPr/>
          </p:nvSpPr>
          <p:spPr>
            <a:xfrm>
              <a:off x="4191244" y="2806658"/>
              <a:ext cx="4267200" cy="394063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flipV="1">
              <a:off x="4823261" y="2860284"/>
              <a:ext cx="2707599" cy="340435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  <a:gd name="connsiteX0" fmla="*/ 10632 w 7357730"/>
                <a:gd name="connsiteY0" fmla="*/ 148856 h 510484"/>
                <a:gd name="connsiteX1" fmla="*/ 563525 w 7357730"/>
                <a:gd name="connsiteY1" fmla="*/ 53163 h 510484"/>
                <a:gd name="connsiteX2" fmla="*/ 1414130 w 7357730"/>
                <a:gd name="connsiteY2" fmla="*/ 0 h 510484"/>
                <a:gd name="connsiteX3" fmla="*/ 2246405 w 7357730"/>
                <a:gd name="connsiteY3" fmla="*/ 15625 h 510484"/>
                <a:gd name="connsiteX4" fmla="*/ 2684427 w 7357730"/>
                <a:gd name="connsiteY4" fmla="*/ 61116 h 510484"/>
                <a:gd name="connsiteX5" fmla="*/ 3157870 w 7357730"/>
                <a:gd name="connsiteY5" fmla="*/ 127591 h 510484"/>
                <a:gd name="connsiteX6" fmla="*/ 3987209 w 7357730"/>
                <a:gd name="connsiteY6" fmla="*/ 276447 h 510484"/>
                <a:gd name="connsiteX7" fmla="*/ 4795284 w 7357730"/>
                <a:gd name="connsiteY7" fmla="*/ 361507 h 510484"/>
                <a:gd name="connsiteX8" fmla="*/ 5709684 w 7357730"/>
                <a:gd name="connsiteY8" fmla="*/ 350875 h 510484"/>
                <a:gd name="connsiteX9" fmla="*/ 6730409 w 7357730"/>
                <a:gd name="connsiteY9" fmla="*/ 233916 h 510484"/>
                <a:gd name="connsiteX10" fmla="*/ 7357730 w 7357730"/>
                <a:gd name="connsiteY10" fmla="*/ 74428 h 510484"/>
                <a:gd name="connsiteX11" fmla="*/ 7357730 w 7357730"/>
                <a:gd name="connsiteY11" fmla="*/ 255182 h 510484"/>
                <a:gd name="connsiteX12" fmla="*/ 6262577 w 7357730"/>
                <a:gd name="connsiteY12" fmla="*/ 457200 h 510484"/>
                <a:gd name="connsiteX13" fmla="*/ 5840199 w 7357730"/>
                <a:gd name="connsiteY13" fmla="*/ 510484 h 510484"/>
                <a:gd name="connsiteX14" fmla="*/ 5263116 w 7357730"/>
                <a:gd name="connsiteY14" fmla="*/ 510363 h 510484"/>
                <a:gd name="connsiteX15" fmla="*/ 4433777 w 7357730"/>
                <a:gd name="connsiteY15" fmla="*/ 467833 h 510484"/>
                <a:gd name="connsiteX16" fmla="*/ 3136604 w 7357730"/>
                <a:gd name="connsiteY16" fmla="*/ 276447 h 510484"/>
                <a:gd name="connsiteX17" fmla="*/ 2551814 w 7357730"/>
                <a:gd name="connsiteY17" fmla="*/ 191386 h 510484"/>
                <a:gd name="connsiteX18" fmla="*/ 1935125 w 7357730"/>
                <a:gd name="connsiteY18" fmla="*/ 148856 h 510484"/>
                <a:gd name="connsiteX19" fmla="*/ 1063256 w 7357730"/>
                <a:gd name="connsiteY19" fmla="*/ 170121 h 510484"/>
                <a:gd name="connsiteX20" fmla="*/ 265814 w 7357730"/>
                <a:gd name="connsiteY20" fmla="*/ 255182 h 510484"/>
                <a:gd name="connsiteX21" fmla="*/ 0 w 7357730"/>
                <a:gd name="connsiteY21" fmla="*/ 318977 h 510484"/>
                <a:gd name="connsiteX22" fmla="*/ 10632 w 7357730"/>
                <a:gd name="connsiteY22" fmla="*/ 148856 h 51048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40199 w 7357730"/>
                <a:gd name="connsiteY13" fmla="*/ 5104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22943 w 7357730"/>
                <a:gd name="connsiteY13" fmla="*/ 5007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22943 w 7357730"/>
                <a:gd name="connsiteY13" fmla="*/ 5007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57730" h="520064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cubicBezTo>
                    <a:pt x="6098777" y="465261"/>
                    <a:pt x="5986742" y="483023"/>
                    <a:pt x="5822943" y="500784"/>
                  </a:cubicBezTo>
                  <a:lnTo>
                    <a:pt x="5263116" y="520064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203154" y="2807291"/>
              <a:ext cx="5592726" cy="415107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946108 w 7357730"/>
                <a:gd name="connsiteY14" fmla="*/ 502258 h 510363"/>
                <a:gd name="connsiteX15" fmla="*/ 4433777 w 7357730"/>
                <a:gd name="connsiteY15" fmla="*/ 467833 h 510363"/>
                <a:gd name="connsiteX16" fmla="*/ 3136604 w 7357730"/>
                <a:gd name="connsiteY16" fmla="*/ 276447 h 510363"/>
                <a:gd name="connsiteX17" fmla="*/ 2551814 w 7357730"/>
                <a:gd name="connsiteY17" fmla="*/ 191386 h 510363"/>
                <a:gd name="connsiteX18" fmla="*/ 1935125 w 7357730"/>
                <a:gd name="connsiteY18" fmla="*/ 148856 h 510363"/>
                <a:gd name="connsiteX19" fmla="*/ 1063256 w 7357730"/>
                <a:gd name="connsiteY19" fmla="*/ 170121 h 510363"/>
                <a:gd name="connsiteX20" fmla="*/ 265814 w 7357730"/>
                <a:gd name="connsiteY20" fmla="*/ 255182 h 510363"/>
                <a:gd name="connsiteX21" fmla="*/ 0 w 7357730"/>
                <a:gd name="connsiteY21" fmla="*/ 318977 h 510363"/>
                <a:gd name="connsiteX22" fmla="*/ 10632 w 7357730"/>
                <a:gd name="connsiteY22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946108" y="502258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487433" y="2892430"/>
              <a:ext cx="4926904" cy="310588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 flipV="1">
              <a:off x="1028700" y="2897599"/>
              <a:ext cx="6786230" cy="359951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solidFill>
              <a:srgbClr val="2D9DD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1341768" y="2870903"/>
            <a:ext cx="0" cy="895092"/>
          </a:xfrm>
          <a:prstGeom prst="line">
            <a:avLst/>
          </a:prstGeom>
          <a:ln w="22225">
            <a:solidFill>
              <a:srgbClr val="00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49707" y="3117735"/>
            <a:ext cx="0" cy="912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97768" y="2661994"/>
            <a:ext cx="0" cy="1104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421768" y="2741129"/>
            <a:ext cx="0" cy="1248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42568" y="2655043"/>
            <a:ext cx="0" cy="1152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469768" y="2698615"/>
            <a:ext cx="0" cy="1344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9187" y="4075026"/>
            <a:ext cx="1396539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SPIRIT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PRO 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Protocol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Guidance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71285" y="4238870"/>
            <a:ext cx="1412723" cy="10770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SISAQOL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Analysis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Guidance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61871" y="1534218"/>
            <a:ext cx="2159036" cy="711200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</a:rPr>
              <a:t>Trial Protocol Development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831074" y="1541503"/>
            <a:ext cx="1680000" cy="703916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rIns="96000"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</a:rPr>
              <a:t>Trial Accrual and Follow-up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503273" y="1541503"/>
            <a:ext cx="1680000" cy="7112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</a:rPr>
              <a:t>Trial Analysis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358491" y="1541503"/>
            <a:ext cx="2160000" cy="7112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</a:rPr>
              <a:t>Clinical Uptake of Trial Findings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193441" y="1541503"/>
            <a:ext cx="2160000" cy="7112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</a:rPr>
              <a:t>Trial Reporting </a:t>
            </a:r>
          </a:p>
        </p:txBody>
      </p:sp>
      <p:sp>
        <p:nvSpPr>
          <p:cNvPr id="17" name="Rounded Rectangle 16"/>
          <p:cNvSpPr/>
          <p:nvPr/>
        </p:nvSpPr>
        <p:spPr>
          <a:xfrm flipV="1">
            <a:off x="7343129" y="3807043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23192" y="4058320"/>
            <a:ext cx="1430675" cy="1405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Data Display Guidance </a:t>
            </a:r>
          </a:p>
        </p:txBody>
      </p:sp>
      <p:sp>
        <p:nvSpPr>
          <p:cNvPr id="14" name="Rounded Rectangle 13"/>
          <p:cNvSpPr>
            <a:spLocks/>
          </p:cNvSpPr>
          <p:nvPr/>
        </p:nvSpPr>
        <p:spPr>
          <a:xfrm flipV="1">
            <a:off x="2312316" y="4011862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2296281" y="4149654"/>
            <a:ext cx="1417103" cy="17334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ISOQOL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Measure 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Selection Standards</a:t>
            </a:r>
          </a:p>
        </p:txBody>
      </p:sp>
      <p:sp>
        <p:nvSpPr>
          <p:cNvPr id="18" name="Rounded Rectangle 17"/>
          <p:cNvSpPr>
            <a:spLocks/>
          </p:cNvSpPr>
          <p:nvPr/>
        </p:nvSpPr>
        <p:spPr>
          <a:xfrm flipV="1">
            <a:off x="5660719" y="4023947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9" name="TextBox 38"/>
          <p:cNvSpPr txBox="1">
            <a:spLocks noChangeAspect="1"/>
          </p:cNvSpPr>
          <p:nvPr/>
        </p:nvSpPr>
        <p:spPr>
          <a:xfrm>
            <a:off x="5646743" y="4313801"/>
            <a:ext cx="1419952" cy="1405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CONSORT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Report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Guidance</a:t>
            </a: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 flipV="1">
            <a:off x="9029059" y="4018417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1" name="TextBox 40"/>
          <p:cNvSpPr txBox="1">
            <a:spLocks noChangeAspect="1"/>
          </p:cNvSpPr>
          <p:nvPr/>
        </p:nvSpPr>
        <p:spPr>
          <a:xfrm>
            <a:off x="9009121" y="4465863"/>
            <a:ext cx="1429531" cy="10770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Clinician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Users’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Guide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E8C091B-F058-4EAD-B269-C1FE75ADD95D}"/>
              </a:ext>
            </a:extLst>
          </p:cNvPr>
          <p:cNvSpPr txBox="1">
            <a:spLocks/>
          </p:cNvSpPr>
          <p:nvPr/>
        </p:nvSpPr>
        <p:spPr>
          <a:xfrm>
            <a:off x="0" y="376137"/>
            <a:ext cx="12192000" cy="827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altLang="en-US" sz="5600" dirty="0">
                <a:solidFill>
                  <a:srgbClr val="2D2D8A"/>
                </a:solidFill>
                <a:cs typeface="Arial" panose="020B0604020202020204" pitchFamily="34" charset="0"/>
              </a:rPr>
              <a:t>Measuring PROs Effectively</a:t>
            </a:r>
            <a:endParaRPr lang="en-US" sz="5600" dirty="0">
              <a:solidFill>
                <a:srgbClr val="2D2D8A"/>
              </a:solidFill>
              <a:cs typeface="Arial" panose="020B060402020202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41116" y="2681676"/>
            <a:ext cx="10122307" cy="479935"/>
          </a:xfrm>
          <a:custGeom>
            <a:avLst/>
            <a:gdLst>
              <a:gd name="connsiteX0" fmla="*/ 10632 w 7357730"/>
              <a:gd name="connsiteY0" fmla="*/ 159488 h 520995"/>
              <a:gd name="connsiteX1" fmla="*/ 563525 w 7357730"/>
              <a:gd name="connsiteY1" fmla="*/ 63795 h 520995"/>
              <a:gd name="connsiteX2" fmla="*/ 1414130 w 7357730"/>
              <a:gd name="connsiteY2" fmla="*/ 10632 h 520995"/>
              <a:gd name="connsiteX3" fmla="*/ 2190307 w 7357730"/>
              <a:gd name="connsiteY3" fmla="*/ 0 h 520995"/>
              <a:gd name="connsiteX4" fmla="*/ 3157870 w 7357730"/>
              <a:gd name="connsiteY4" fmla="*/ 138223 h 520995"/>
              <a:gd name="connsiteX5" fmla="*/ 3987209 w 7357730"/>
              <a:gd name="connsiteY5" fmla="*/ 287079 h 520995"/>
              <a:gd name="connsiteX6" fmla="*/ 4795284 w 7357730"/>
              <a:gd name="connsiteY6" fmla="*/ 372139 h 520995"/>
              <a:gd name="connsiteX7" fmla="*/ 5709684 w 7357730"/>
              <a:gd name="connsiteY7" fmla="*/ 361507 h 520995"/>
              <a:gd name="connsiteX8" fmla="*/ 6730409 w 7357730"/>
              <a:gd name="connsiteY8" fmla="*/ 244548 h 520995"/>
              <a:gd name="connsiteX9" fmla="*/ 7357730 w 7357730"/>
              <a:gd name="connsiteY9" fmla="*/ 85060 h 520995"/>
              <a:gd name="connsiteX10" fmla="*/ 7357730 w 7357730"/>
              <a:gd name="connsiteY10" fmla="*/ 265814 h 520995"/>
              <a:gd name="connsiteX11" fmla="*/ 6262577 w 7357730"/>
              <a:gd name="connsiteY11" fmla="*/ 467832 h 520995"/>
              <a:gd name="connsiteX12" fmla="*/ 5263116 w 7357730"/>
              <a:gd name="connsiteY12" fmla="*/ 520995 h 520995"/>
              <a:gd name="connsiteX13" fmla="*/ 4433777 w 7357730"/>
              <a:gd name="connsiteY13" fmla="*/ 478465 h 520995"/>
              <a:gd name="connsiteX14" fmla="*/ 3136604 w 7357730"/>
              <a:gd name="connsiteY14" fmla="*/ 287079 h 520995"/>
              <a:gd name="connsiteX15" fmla="*/ 2551814 w 7357730"/>
              <a:gd name="connsiteY15" fmla="*/ 202018 h 520995"/>
              <a:gd name="connsiteX16" fmla="*/ 1935125 w 7357730"/>
              <a:gd name="connsiteY16" fmla="*/ 159488 h 520995"/>
              <a:gd name="connsiteX17" fmla="*/ 1063256 w 7357730"/>
              <a:gd name="connsiteY17" fmla="*/ 180753 h 520995"/>
              <a:gd name="connsiteX18" fmla="*/ 265814 w 7357730"/>
              <a:gd name="connsiteY18" fmla="*/ 265814 h 520995"/>
              <a:gd name="connsiteX19" fmla="*/ 0 w 7357730"/>
              <a:gd name="connsiteY19" fmla="*/ 329609 h 520995"/>
              <a:gd name="connsiteX20" fmla="*/ 10632 w 7357730"/>
              <a:gd name="connsiteY20" fmla="*/ 159488 h 520995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07136 w 7357730"/>
              <a:gd name="connsiteY3" fmla="*/ 2497 h 510363"/>
              <a:gd name="connsiteX4" fmla="*/ 3157870 w 7357730"/>
              <a:gd name="connsiteY4" fmla="*/ 127591 h 510363"/>
              <a:gd name="connsiteX5" fmla="*/ 3987209 w 7357730"/>
              <a:gd name="connsiteY5" fmla="*/ 276447 h 510363"/>
              <a:gd name="connsiteX6" fmla="*/ 4795284 w 7357730"/>
              <a:gd name="connsiteY6" fmla="*/ 361507 h 510363"/>
              <a:gd name="connsiteX7" fmla="*/ 5709684 w 7357730"/>
              <a:gd name="connsiteY7" fmla="*/ 350875 h 510363"/>
              <a:gd name="connsiteX8" fmla="*/ 6730409 w 7357730"/>
              <a:gd name="connsiteY8" fmla="*/ 233916 h 510363"/>
              <a:gd name="connsiteX9" fmla="*/ 7357730 w 7357730"/>
              <a:gd name="connsiteY9" fmla="*/ 74428 h 510363"/>
              <a:gd name="connsiteX10" fmla="*/ 7357730 w 7357730"/>
              <a:gd name="connsiteY10" fmla="*/ 255182 h 510363"/>
              <a:gd name="connsiteX11" fmla="*/ 6262577 w 7357730"/>
              <a:gd name="connsiteY11" fmla="*/ 457200 h 510363"/>
              <a:gd name="connsiteX12" fmla="*/ 5263116 w 7357730"/>
              <a:gd name="connsiteY12" fmla="*/ 510363 h 510363"/>
              <a:gd name="connsiteX13" fmla="*/ 4433777 w 7357730"/>
              <a:gd name="connsiteY13" fmla="*/ 467833 h 510363"/>
              <a:gd name="connsiteX14" fmla="*/ 3136604 w 7357730"/>
              <a:gd name="connsiteY14" fmla="*/ 276447 h 510363"/>
              <a:gd name="connsiteX15" fmla="*/ 2551814 w 7357730"/>
              <a:gd name="connsiteY15" fmla="*/ 191386 h 510363"/>
              <a:gd name="connsiteX16" fmla="*/ 1935125 w 7357730"/>
              <a:gd name="connsiteY16" fmla="*/ 148856 h 510363"/>
              <a:gd name="connsiteX17" fmla="*/ 1063256 w 7357730"/>
              <a:gd name="connsiteY17" fmla="*/ 170121 h 510363"/>
              <a:gd name="connsiteX18" fmla="*/ 265814 w 7357730"/>
              <a:gd name="connsiteY18" fmla="*/ 255182 h 510363"/>
              <a:gd name="connsiteX19" fmla="*/ 0 w 7357730"/>
              <a:gd name="connsiteY19" fmla="*/ 318977 h 510363"/>
              <a:gd name="connsiteX20" fmla="*/ 10632 w 7357730"/>
              <a:gd name="connsiteY20" fmla="*/ 148856 h 510363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46405 w 7357730"/>
              <a:gd name="connsiteY3" fmla="*/ 15625 h 510363"/>
              <a:gd name="connsiteX4" fmla="*/ 3157870 w 7357730"/>
              <a:gd name="connsiteY4" fmla="*/ 127591 h 510363"/>
              <a:gd name="connsiteX5" fmla="*/ 3987209 w 7357730"/>
              <a:gd name="connsiteY5" fmla="*/ 276447 h 510363"/>
              <a:gd name="connsiteX6" fmla="*/ 4795284 w 7357730"/>
              <a:gd name="connsiteY6" fmla="*/ 361507 h 510363"/>
              <a:gd name="connsiteX7" fmla="*/ 5709684 w 7357730"/>
              <a:gd name="connsiteY7" fmla="*/ 350875 h 510363"/>
              <a:gd name="connsiteX8" fmla="*/ 6730409 w 7357730"/>
              <a:gd name="connsiteY8" fmla="*/ 233916 h 510363"/>
              <a:gd name="connsiteX9" fmla="*/ 7357730 w 7357730"/>
              <a:gd name="connsiteY9" fmla="*/ 74428 h 510363"/>
              <a:gd name="connsiteX10" fmla="*/ 7357730 w 7357730"/>
              <a:gd name="connsiteY10" fmla="*/ 255182 h 510363"/>
              <a:gd name="connsiteX11" fmla="*/ 6262577 w 7357730"/>
              <a:gd name="connsiteY11" fmla="*/ 457200 h 510363"/>
              <a:gd name="connsiteX12" fmla="*/ 5263116 w 7357730"/>
              <a:gd name="connsiteY12" fmla="*/ 510363 h 510363"/>
              <a:gd name="connsiteX13" fmla="*/ 4433777 w 7357730"/>
              <a:gd name="connsiteY13" fmla="*/ 467833 h 510363"/>
              <a:gd name="connsiteX14" fmla="*/ 3136604 w 7357730"/>
              <a:gd name="connsiteY14" fmla="*/ 276447 h 510363"/>
              <a:gd name="connsiteX15" fmla="*/ 2551814 w 7357730"/>
              <a:gd name="connsiteY15" fmla="*/ 191386 h 510363"/>
              <a:gd name="connsiteX16" fmla="*/ 1935125 w 7357730"/>
              <a:gd name="connsiteY16" fmla="*/ 148856 h 510363"/>
              <a:gd name="connsiteX17" fmla="*/ 1063256 w 7357730"/>
              <a:gd name="connsiteY17" fmla="*/ 170121 h 510363"/>
              <a:gd name="connsiteX18" fmla="*/ 265814 w 7357730"/>
              <a:gd name="connsiteY18" fmla="*/ 255182 h 510363"/>
              <a:gd name="connsiteX19" fmla="*/ 0 w 7357730"/>
              <a:gd name="connsiteY19" fmla="*/ 318977 h 510363"/>
              <a:gd name="connsiteX20" fmla="*/ 10632 w 7357730"/>
              <a:gd name="connsiteY20" fmla="*/ 148856 h 510363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46405 w 7357730"/>
              <a:gd name="connsiteY3" fmla="*/ 15625 h 510363"/>
              <a:gd name="connsiteX4" fmla="*/ 2684427 w 7357730"/>
              <a:gd name="connsiteY4" fmla="*/ 61116 h 510363"/>
              <a:gd name="connsiteX5" fmla="*/ 3157870 w 7357730"/>
              <a:gd name="connsiteY5" fmla="*/ 127591 h 510363"/>
              <a:gd name="connsiteX6" fmla="*/ 3987209 w 7357730"/>
              <a:gd name="connsiteY6" fmla="*/ 276447 h 510363"/>
              <a:gd name="connsiteX7" fmla="*/ 4795284 w 7357730"/>
              <a:gd name="connsiteY7" fmla="*/ 361507 h 510363"/>
              <a:gd name="connsiteX8" fmla="*/ 5709684 w 7357730"/>
              <a:gd name="connsiteY8" fmla="*/ 350875 h 510363"/>
              <a:gd name="connsiteX9" fmla="*/ 6730409 w 7357730"/>
              <a:gd name="connsiteY9" fmla="*/ 233916 h 510363"/>
              <a:gd name="connsiteX10" fmla="*/ 7357730 w 7357730"/>
              <a:gd name="connsiteY10" fmla="*/ 74428 h 510363"/>
              <a:gd name="connsiteX11" fmla="*/ 7357730 w 7357730"/>
              <a:gd name="connsiteY11" fmla="*/ 255182 h 510363"/>
              <a:gd name="connsiteX12" fmla="*/ 6262577 w 7357730"/>
              <a:gd name="connsiteY12" fmla="*/ 457200 h 510363"/>
              <a:gd name="connsiteX13" fmla="*/ 5263116 w 7357730"/>
              <a:gd name="connsiteY13" fmla="*/ 510363 h 510363"/>
              <a:gd name="connsiteX14" fmla="*/ 4433777 w 7357730"/>
              <a:gd name="connsiteY14" fmla="*/ 467833 h 510363"/>
              <a:gd name="connsiteX15" fmla="*/ 3136604 w 7357730"/>
              <a:gd name="connsiteY15" fmla="*/ 276447 h 510363"/>
              <a:gd name="connsiteX16" fmla="*/ 2551814 w 7357730"/>
              <a:gd name="connsiteY16" fmla="*/ 191386 h 510363"/>
              <a:gd name="connsiteX17" fmla="*/ 1935125 w 7357730"/>
              <a:gd name="connsiteY17" fmla="*/ 148856 h 510363"/>
              <a:gd name="connsiteX18" fmla="*/ 1063256 w 7357730"/>
              <a:gd name="connsiteY18" fmla="*/ 170121 h 510363"/>
              <a:gd name="connsiteX19" fmla="*/ 265814 w 7357730"/>
              <a:gd name="connsiteY19" fmla="*/ 255182 h 510363"/>
              <a:gd name="connsiteX20" fmla="*/ 0 w 7357730"/>
              <a:gd name="connsiteY20" fmla="*/ 318977 h 510363"/>
              <a:gd name="connsiteX21" fmla="*/ 10632 w 7357730"/>
              <a:gd name="connsiteY21" fmla="*/ 148856 h 51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357730" h="510363">
                <a:moveTo>
                  <a:pt x="10632" y="148856"/>
                </a:moveTo>
                <a:lnTo>
                  <a:pt x="563525" y="53163"/>
                </a:lnTo>
                <a:lnTo>
                  <a:pt x="1414130" y="0"/>
                </a:lnTo>
                <a:lnTo>
                  <a:pt x="2246405" y="15625"/>
                </a:lnTo>
                <a:cubicBezTo>
                  <a:pt x="2392412" y="35165"/>
                  <a:pt x="2538420" y="41576"/>
                  <a:pt x="2684427" y="61116"/>
                </a:cubicBezTo>
                <a:lnTo>
                  <a:pt x="3157870" y="127591"/>
                </a:lnTo>
                <a:lnTo>
                  <a:pt x="3987209" y="276447"/>
                </a:lnTo>
                <a:lnTo>
                  <a:pt x="4795284" y="361507"/>
                </a:lnTo>
                <a:lnTo>
                  <a:pt x="5709684" y="350875"/>
                </a:lnTo>
                <a:lnTo>
                  <a:pt x="6730409" y="233916"/>
                </a:lnTo>
                <a:lnTo>
                  <a:pt x="7357730" y="74428"/>
                </a:lnTo>
                <a:lnTo>
                  <a:pt x="7357730" y="255182"/>
                </a:lnTo>
                <a:lnTo>
                  <a:pt x="6262577" y="457200"/>
                </a:lnTo>
                <a:lnTo>
                  <a:pt x="5263116" y="510363"/>
                </a:lnTo>
                <a:lnTo>
                  <a:pt x="4433777" y="467833"/>
                </a:lnTo>
                <a:lnTo>
                  <a:pt x="3136604" y="276447"/>
                </a:lnTo>
                <a:lnTo>
                  <a:pt x="2551814" y="191386"/>
                </a:lnTo>
                <a:lnTo>
                  <a:pt x="1935125" y="148856"/>
                </a:lnTo>
                <a:lnTo>
                  <a:pt x="1063256" y="170121"/>
                </a:lnTo>
                <a:lnTo>
                  <a:pt x="265814" y="255182"/>
                </a:lnTo>
                <a:lnTo>
                  <a:pt x="0" y="318977"/>
                </a:lnTo>
                <a:lnTo>
                  <a:pt x="10632" y="148856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lang="en-CA" sz="2400">
              <a:solidFill>
                <a:prstClr val="white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9792032" y="2547331"/>
            <a:ext cx="592915" cy="711200"/>
            <a:chOff x="6341285" y="3521075"/>
            <a:chExt cx="592915" cy="685795"/>
          </a:xfrm>
        </p:grpSpPr>
        <p:sp>
          <p:nvSpPr>
            <p:cNvPr id="48" name="Rectangle 47"/>
            <p:cNvSpPr/>
            <p:nvPr/>
          </p:nvSpPr>
          <p:spPr>
            <a:xfrm>
              <a:off x="6400800" y="3521075"/>
              <a:ext cx="533400" cy="68579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6341285" y="3562350"/>
              <a:ext cx="440515" cy="568622"/>
            </a:xfrm>
            <a:prstGeom prst="rightArrow">
              <a:avLst>
                <a:gd name="adj1" fmla="val 52445"/>
                <a:gd name="adj2" fmla="val 89721"/>
              </a:avLst>
            </a:prstGeom>
            <a:solidFill>
              <a:srgbClr val="003399"/>
            </a:solidFill>
            <a:ln w="12700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0268979" y="2233838"/>
            <a:ext cx="1392000" cy="1536000"/>
          </a:xfrm>
          <a:prstGeom prst="roundRect">
            <a:avLst>
              <a:gd name="adj" fmla="val 29070"/>
            </a:avLst>
          </a:prstGeom>
          <a:solidFill>
            <a:srgbClr val="000099"/>
          </a:solidFill>
          <a:ln w="57150" cmpd="sng">
            <a:gradFill flip="none" rotWithShape="1">
              <a:gsLst>
                <a:gs pos="0">
                  <a:schemeClr val="bg1"/>
                </a:gs>
                <a:gs pos="76000">
                  <a:schemeClr val="bg1"/>
                </a:gs>
                <a:gs pos="69000">
                  <a:srgbClr val="000099"/>
                </a:gs>
                <a:gs pos="97000">
                  <a:srgbClr val="000099"/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algn="ctr" defTabSz="1219170">
              <a:defRPr/>
            </a:pPr>
            <a:r>
              <a:rPr lang="en-CA" sz="2133" b="1" dirty="0">
                <a:solidFill>
                  <a:prstClr val="white"/>
                </a:solidFill>
              </a:rPr>
              <a:t>High-Quality PRO Evidence</a:t>
            </a:r>
            <a:r>
              <a:rPr lang="en-CA" sz="2133" b="1" dirty="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50A4036-8B86-6440-8F2A-AB7148B32AD9}"/>
              </a:ext>
            </a:extLst>
          </p:cNvPr>
          <p:cNvSpPr/>
          <p:nvPr/>
        </p:nvSpPr>
        <p:spPr>
          <a:xfrm flipV="1">
            <a:off x="623420" y="3768827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B055094-ACFB-074E-9658-2B661BE88FB8}"/>
              </a:ext>
            </a:extLst>
          </p:cNvPr>
          <p:cNvCxnSpPr/>
          <p:nvPr/>
        </p:nvCxnSpPr>
        <p:spPr>
          <a:xfrm>
            <a:off x="1341768" y="2864603"/>
            <a:ext cx="0" cy="895092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6917466-9DFD-D54B-8F35-9DF86D882223}"/>
              </a:ext>
            </a:extLst>
          </p:cNvPr>
          <p:cNvSpPr txBox="1"/>
          <p:nvPr/>
        </p:nvSpPr>
        <p:spPr>
          <a:xfrm>
            <a:off x="649187" y="4068726"/>
            <a:ext cx="1396539" cy="1405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SPIRIT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PRO 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Protocol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Guidance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A9980F1-DD6B-5546-ADA9-595E37465A3A}"/>
              </a:ext>
            </a:extLst>
          </p:cNvPr>
          <p:cNvCxnSpPr/>
          <p:nvPr/>
        </p:nvCxnSpPr>
        <p:spPr>
          <a:xfrm>
            <a:off x="2633665" y="3085651"/>
            <a:ext cx="0" cy="912000"/>
          </a:xfrm>
          <a:prstGeom prst="line">
            <a:avLst/>
          </a:prstGeom>
          <a:ln w="22225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D8C53E0-349E-C542-BF3F-BBD49C676897}"/>
              </a:ext>
            </a:extLst>
          </p:cNvPr>
          <p:cNvSpPr>
            <a:spLocks/>
          </p:cNvSpPr>
          <p:nvPr/>
        </p:nvSpPr>
        <p:spPr>
          <a:xfrm flipV="1">
            <a:off x="2296274" y="3979778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0FAA80-4D89-B447-871D-49AF09BFD3A8}"/>
              </a:ext>
            </a:extLst>
          </p:cNvPr>
          <p:cNvSpPr txBox="1">
            <a:spLocks noChangeAspect="1"/>
          </p:cNvSpPr>
          <p:nvPr/>
        </p:nvSpPr>
        <p:spPr>
          <a:xfrm>
            <a:off x="2280239" y="4117570"/>
            <a:ext cx="1417103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ISOQOL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Measure 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Selection Standards</a:t>
            </a:r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B5E76765-2A49-BA4A-BE75-1FF4CF10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51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188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F89CBB-49BE-4210-A902-08CCDA844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15"/>
          <a:stretch/>
        </p:blipFill>
        <p:spPr>
          <a:xfrm>
            <a:off x="540084" y="481387"/>
            <a:ext cx="9245600" cy="37079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0D182-2FE6-4B37-8A2E-B558553B509E}"/>
              </a:ext>
            </a:extLst>
          </p:cNvPr>
          <p:cNvSpPr txBox="1"/>
          <p:nvPr/>
        </p:nvSpPr>
        <p:spPr>
          <a:xfrm>
            <a:off x="299452" y="6080595"/>
            <a:ext cx="2652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04193">
              <a:defRPr/>
            </a:pPr>
            <a:r>
              <a:rPr lang="en-US" i="1" dirty="0">
                <a:solidFill>
                  <a:prstClr val="white"/>
                </a:solidFill>
                <a:latin typeface="Arial"/>
              </a:rPr>
              <a:t>Reeve et al, Qual Life Res 2013, 22, 1889-1905</a:t>
            </a:r>
            <a:endParaRPr lang="en-AU" i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3D9FEDDC-9B2B-49D4-88EF-47C19A1AE7D0}"/>
              </a:ext>
            </a:extLst>
          </p:cNvPr>
          <p:cNvSpPr txBox="1">
            <a:spLocks/>
          </p:cNvSpPr>
          <p:nvPr/>
        </p:nvSpPr>
        <p:spPr>
          <a:xfrm>
            <a:off x="3727115" y="2634296"/>
            <a:ext cx="7924801" cy="3707909"/>
          </a:xfrm>
          <a:prstGeom prst="rect">
            <a:avLst/>
          </a:prstGeom>
          <a:solidFill>
            <a:schemeClr val="bg1"/>
          </a:solidFill>
          <a:ln>
            <a:solidFill>
              <a:srgbClr val="1F378E"/>
            </a:solidFill>
          </a:ln>
        </p:spPr>
        <p:txBody>
          <a:bodyPr>
            <a:normAutofit/>
          </a:bodyPr>
          <a:lstStyle>
            <a:lvl1pPr marL="0" marR="0" indent="0" algn="ctr" defTabSz="685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Tx/>
              <a:buFont typeface="Arial" panose="020B0604020202020204" pitchFamily="34" charset="0"/>
              <a:buNone/>
              <a:tabLst/>
              <a:defRPr sz="279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6697" indent="-214114" algn="l" defTabSz="685167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6457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9040" indent="-171292" algn="l" defTabSz="6851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1622" indent="-171292" algn="l" defTabSz="6851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4206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6789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9371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1954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533">
              <a:defRPr/>
            </a:pPr>
            <a:r>
              <a:rPr lang="en-US" sz="2667" b="1" dirty="0">
                <a:solidFill>
                  <a:srgbClr val="2D2D8A"/>
                </a:solidFill>
                <a:latin typeface="Calibri" panose="020F0502020204030204"/>
              </a:rPr>
              <a:t>Measuring PROs Effectively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Conceptual and measurement model, including intended population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Reliability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Validity (content, construct, responsiveness)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Interpretability of scores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Translations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Patient and Investigator Burden</a:t>
            </a:r>
          </a:p>
        </p:txBody>
      </p:sp>
    </p:spTree>
    <p:extLst>
      <p:ext uri="{BB962C8B-B14F-4D97-AF65-F5344CB8AC3E}">
        <p14:creationId xmlns:p14="http://schemas.microsoft.com/office/powerpoint/2010/main" val="72956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F600EA-2ECF-4231-A74B-58302C989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7" y="225869"/>
            <a:ext cx="7315200" cy="22126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30E5F8-E4DF-4F25-9F99-1DF97E91D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03" b="3062"/>
          <a:stretch/>
        </p:blipFill>
        <p:spPr>
          <a:xfrm>
            <a:off x="2109193" y="898357"/>
            <a:ext cx="9794050" cy="53137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EFE4C2-5BF1-4E9B-A36A-3CC789DA1551}"/>
              </a:ext>
            </a:extLst>
          </p:cNvPr>
          <p:cNvSpPr txBox="1"/>
          <p:nvPr/>
        </p:nvSpPr>
        <p:spPr>
          <a:xfrm>
            <a:off x="1962104" y="6324354"/>
            <a:ext cx="619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04193">
              <a:defRPr/>
            </a:pPr>
            <a:r>
              <a:rPr lang="en-US" i="1" dirty="0">
                <a:solidFill>
                  <a:srgbClr val="2D9DD9"/>
                </a:solidFill>
                <a:latin typeface="Arial" panose="020B0604020202020204"/>
              </a:rPr>
              <a:t>Crossnohere et al, Qual Life Res 2021;30:21-40</a:t>
            </a:r>
            <a:endParaRPr lang="en-AU" i="1" dirty="0">
              <a:solidFill>
                <a:srgbClr val="2D9DD9"/>
              </a:solidFill>
              <a:latin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BE1F5-1FCA-6B4C-AF02-FC365589A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53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3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3E8C091B-F058-4EAD-B269-C1FE75ADD95D}"/>
              </a:ext>
            </a:extLst>
          </p:cNvPr>
          <p:cNvSpPr txBox="1">
            <a:spLocks/>
          </p:cNvSpPr>
          <p:nvPr/>
        </p:nvSpPr>
        <p:spPr>
          <a:xfrm>
            <a:off x="549577" y="393865"/>
            <a:ext cx="11032824" cy="827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5600" dirty="0">
                <a:solidFill>
                  <a:srgbClr val="2D2D8A"/>
                </a:solidFill>
                <a:cs typeface="Arial" panose="020B0604020202020204" pitchFamily="34" charset="0"/>
              </a:rPr>
              <a:t>Analyzing PRO Data Properly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259200-D16F-5F42-903E-224040619B1C}"/>
              </a:ext>
            </a:extLst>
          </p:cNvPr>
          <p:cNvGrpSpPr/>
          <p:nvPr/>
        </p:nvGrpSpPr>
        <p:grpSpPr>
          <a:xfrm>
            <a:off x="629787" y="1550260"/>
            <a:ext cx="11047234" cy="4505729"/>
            <a:chOff x="549577" y="1357756"/>
            <a:chExt cx="11047234" cy="4505729"/>
          </a:xfrm>
        </p:grpSpPr>
        <p:sp>
          <p:nvSpPr>
            <p:cNvPr id="2" name="Rounded Rectangle 1"/>
            <p:cNvSpPr/>
            <p:nvPr/>
          </p:nvSpPr>
          <p:spPr>
            <a:xfrm flipV="1">
              <a:off x="559252" y="3598665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 flipV="1">
              <a:off x="3910621" y="3608407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rgbClr val="65E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593652" y="2539510"/>
              <a:ext cx="10122307" cy="479935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77600" y="2694441"/>
              <a:ext cx="0" cy="895092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585539" y="2941273"/>
              <a:ext cx="0" cy="91200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357600" y="2564667"/>
              <a:ext cx="0" cy="124800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678400" y="2478581"/>
              <a:ext cx="0" cy="115200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405600" y="2522153"/>
              <a:ext cx="0" cy="134400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85019" y="3898564"/>
              <a:ext cx="1396539" cy="1405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SPIRIT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 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Protocol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Guidance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07117" y="4062408"/>
              <a:ext cx="1412723" cy="10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srgbClr val="000099"/>
                  </a:solidFill>
                </a:rPr>
                <a:t>SISAQOL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srgbClr val="000099"/>
                  </a:solidFill>
                </a:rPr>
                <a:t>Analysis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srgbClr val="000099"/>
                  </a:solidFill>
                </a:rPr>
                <a:t>Guidance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49577" y="1357756"/>
              <a:ext cx="2159036" cy="711200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prstClr val="white">
                      <a:lumMod val="75000"/>
                    </a:prstClr>
                  </a:solidFill>
                </a:rPr>
                <a:t>Trial Protocol Development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2718780" y="1365041"/>
              <a:ext cx="1680000" cy="703916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rIns="96000"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prstClr val="white">
                      <a:lumMod val="75000"/>
                    </a:prstClr>
                  </a:solidFill>
                </a:rPr>
                <a:t>Trial Accrual and Follow-up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246197" y="1365041"/>
              <a:ext cx="2160000" cy="711200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prstClr val="white">
                      <a:lumMod val="75000"/>
                    </a:prstClr>
                  </a:solidFill>
                </a:rPr>
                <a:t>Clinical Uptake of Trial Findings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6081147" y="1365041"/>
              <a:ext cx="2160000" cy="711200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prstClr val="white">
                      <a:lumMod val="75000"/>
                    </a:prstClr>
                  </a:solidFill>
                </a:rPr>
                <a:t>Trial Reporting 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 flipV="1">
              <a:off x="7278961" y="3630581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59024" y="3881858"/>
              <a:ext cx="1430675" cy="1405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Data Display Guidance </a:t>
              </a:r>
            </a:p>
          </p:txBody>
        </p:sp>
        <p:sp>
          <p:nvSpPr>
            <p:cNvPr id="14" name="Rounded Rectangle 13"/>
            <p:cNvSpPr>
              <a:spLocks/>
            </p:cNvSpPr>
            <p:nvPr/>
          </p:nvSpPr>
          <p:spPr>
            <a:xfrm flipV="1">
              <a:off x="2248148" y="3835400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2" name="TextBox 11"/>
            <p:cNvSpPr txBox="1">
              <a:spLocks noChangeAspect="1"/>
            </p:cNvSpPr>
            <p:nvPr/>
          </p:nvSpPr>
          <p:spPr>
            <a:xfrm>
              <a:off x="2232113" y="3973192"/>
              <a:ext cx="1417103" cy="17334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ISOQOL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Measure 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Selection Standards</a:t>
              </a:r>
            </a:p>
          </p:txBody>
        </p:sp>
        <p:sp>
          <p:nvSpPr>
            <p:cNvPr id="18" name="Rounded Rectangle 17"/>
            <p:cNvSpPr>
              <a:spLocks/>
            </p:cNvSpPr>
            <p:nvPr/>
          </p:nvSpPr>
          <p:spPr>
            <a:xfrm flipV="1">
              <a:off x="5596551" y="3847485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39" name="TextBox 38"/>
            <p:cNvSpPr txBox="1">
              <a:spLocks noChangeAspect="1"/>
            </p:cNvSpPr>
            <p:nvPr/>
          </p:nvSpPr>
          <p:spPr>
            <a:xfrm>
              <a:off x="5582575" y="4137339"/>
              <a:ext cx="1419952" cy="1405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CONSORT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Report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Guidance</a:t>
              </a:r>
            </a:p>
          </p:txBody>
        </p:sp>
        <p:sp>
          <p:nvSpPr>
            <p:cNvPr id="16" name="Rounded Rectangle 15"/>
            <p:cNvSpPr>
              <a:spLocks/>
            </p:cNvSpPr>
            <p:nvPr/>
          </p:nvSpPr>
          <p:spPr>
            <a:xfrm flipV="1">
              <a:off x="8964891" y="3841955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41" name="TextBox 40"/>
            <p:cNvSpPr txBox="1">
              <a:spLocks noChangeAspect="1"/>
            </p:cNvSpPr>
            <p:nvPr/>
          </p:nvSpPr>
          <p:spPr>
            <a:xfrm>
              <a:off x="8944953" y="4289401"/>
              <a:ext cx="1429531" cy="10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Clinician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Users’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Guide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421376" y="2370870"/>
              <a:ext cx="9906325" cy="601189"/>
              <a:chOff x="1028700" y="2806658"/>
              <a:chExt cx="7429744" cy="450892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4191244" y="2806658"/>
                <a:ext cx="4267200" cy="394063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357730" h="510363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lnTo>
                      <a:pt x="5263116" y="510363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 flipV="1">
                <a:off x="4823261" y="2860284"/>
                <a:ext cx="2707599" cy="340435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  <a:gd name="connsiteX0" fmla="*/ 10632 w 7357730"/>
                  <a:gd name="connsiteY0" fmla="*/ 148856 h 510484"/>
                  <a:gd name="connsiteX1" fmla="*/ 563525 w 7357730"/>
                  <a:gd name="connsiteY1" fmla="*/ 53163 h 510484"/>
                  <a:gd name="connsiteX2" fmla="*/ 1414130 w 7357730"/>
                  <a:gd name="connsiteY2" fmla="*/ 0 h 510484"/>
                  <a:gd name="connsiteX3" fmla="*/ 2246405 w 7357730"/>
                  <a:gd name="connsiteY3" fmla="*/ 15625 h 510484"/>
                  <a:gd name="connsiteX4" fmla="*/ 2684427 w 7357730"/>
                  <a:gd name="connsiteY4" fmla="*/ 61116 h 510484"/>
                  <a:gd name="connsiteX5" fmla="*/ 3157870 w 7357730"/>
                  <a:gd name="connsiteY5" fmla="*/ 127591 h 510484"/>
                  <a:gd name="connsiteX6" fmla="*/ 3987209 w 7357730"/>
                  <a:gd name="connsiteY6" fmla="*/ 276447 h 510484"/>
                  <a:gd name="connsiteX7" fmla="*/ 4795284 w 7357730"/>
                  <a:gd name="connsiteY7" fmla="*/ 361507 h 510484"/>
                  <a:gd name="connsiteX8" fmla="*/ 5709684 w 7357730"/>
                  <a:gd name="connsiteY8" fmla="*/ 350875 h 510484"/>
                  <a:gd name="connsiteX9" fmla="*/ 6730409 w 7357730"/>
                  <a:gd name="connsiteY9" fmla="*/ 233916 h 510484"/>
                  <a:gd name="connsiteX10" fmla="*/ 7357730 w 7357730"/>
                  <a:gd name="connsiteY10" fmla="*/ 74428 h 510484"/>
                  <a:gd name="connsiteX11" fmla="*/ 7357730 w 7357730"/>
                  <a:gd name="connsiteY11" fmla="*/ 255182 h 510484"/>
                  <a:gd name="connsiteX12" fmla="*/ 6262577 w 7357730"/>
                  <a:gd name="connsiteY12" fmla="*/ 457200 h 510484"/>
                  <a:gd name="connsiteX13" fmla="*/ 5840199 w 7357730"/>
                  <a:gd name="connsiteY13" fmla="*/ 510484 h 510484"/>
                  <a:gd name="connsiteX14" fmla="*/ 5263116 w 7357730"/>
                  <a:gd name="connsiteY14" fmla="*/ 510363 h 510484"/>
                  <a:gd name="connsiteX15" fmla="*/ 4433777 w 7357730"/>
                  <a:gd name="connsiteY15" fmla="*/ 467833 h 510484"/>
                  <a:gd name="connsiteX16" fmla="*/ 3136604 w 7357730"/>
                  <a:gd name="connsiteY16" fmla="*/ 276447 h 510484"/>
                  <a:gd name="connsiteX17" fmla="*/ 2551814 w 7357730"/>
                  <a:gd name="connsiteY17" fmla="*/ 191386 h 510484"/>
                  <a:gd name="connsiteX18" fmla="*/ 1935125 w 7357730"/>
                  <a:gd name="connsiteY18" fmla="*/ 148856 h 510484"/>
                  <a:gd name="connsiteX19" fmla="*/ 1063256 w 7357730"/>
                  <a:gd name="connsiteY19" fmla="*/ 170121 h 510484"/>
                  <a:gd name="connsiteX20" fmla="*/ 265814 w 7357730"/>
                  <a:gd name="connsiteY20" fmla="*/ 255182 h 510484"/>
                  <a:gd name="connsiteX21" fmla="*/ 0 w 7357730"/>
                  <a:gd name="connsiteY21" fmla="*/ 318977 h 510484"/>
                  <a:gd name="connsiteX22" fmla="*/ 10632 w 7357730"/>
                  <a:gd name="connsiteY22" fmla="*/ 148856 h 510484"/>
                  <a:gd name="connsiteX0" fmla="*/ 10632 w 7357730"/>
                  <a:gd name="connsiteY0" fmla="*/ 148856 h 520064"/>
                  <a:gd name="connsiteX1" fmla="*/ 563525 w 7357730"/>
                  <a:gd name="connsiteY1" fmla="*/ 53163 h 520064"/>
                  <a:gd name="connsiteX2" fmla="*/ 1414130 w 7357730"/>
                  <a:gd name="connsiteY2" fmla="*/ 0 h 520064"/>
                  <a:gd name="connsiteX3" fmla="*/ 2246405 w 7357730"/>
                  <a:gd name="connsiteY3" fmla="*/ 15625 h 520064"/>
                  <a:gd name="connsiteX4" fmla="*/ 2684427 w 7357730"/>
                  <a:gd name="connsiteY4" fmla="*/ 61116 h 520064"/>
                  <a:gd name="connsiteX5" fmla="*/ 3157870 w 7357730"/>
                  <a:gd name="connsiteY5" fmla="*/ 127591 h 520064"/>
                  <a:gd name="connsiteX6" fmla="*/ 3987209 w 7357730"/>
                  <a:gd name="connsiteY6" fmla="*/ 276447 h 520064"/>
                  <a:gd name="connsiteX7" fmla="*/ 4795284 w 7357730"/>
                  <a:gd name="connsiteY7" fmla="*/ 361507 h 520064"/>
                  <a:gd name="connsiteX8" fmla="*/ 5709684 w 7357730"/>
                  <a:gd name="connsiteY8" fmla="*/ 350875 h 520064"/>
                  <a:gd name="connsiteX9" fmla="*/ 6730409 w 7357730"/>
                  <a:gd name="connsiteY9" fmla="*/ 233916 h 520064"/>
                  <a:gd name="connsiteX10" fmla="*/ 7357730 w 7357730"/>
                  <a:gd name="connsiteY10" fmla="*/ 74428 h 520064"/>
                  <a:gd name="connsiteX11" fmla="*/ 7357730 w 7357730"/>
                  <a:gd name="connsiteY11" fmla="*/ 255182 h 520064"/>
                  <a:gd name="connsiteX12" fmla="*/ 6262577 w 7357730"/>
                  <a:gd name="connsiteY12" fmla="*/ 457200 h 520064"/>
                  <a:gd name="connsiteX13" fmla="*/ 5840199 w 7357730"/>
                  <a:gd name="connsiteY13" fmla="*/ 510484 h 520064"/>
                  <a:gd name="connsiteX14" fmla="*/ 5263116 w 7357730"/>
                  <a:gd name="connsiteY14" fmla="*/ 520064 h 520064"/>
                  <a:gd name="connsiteX15" fmla="*/ 4433777 w 7357730"/>
                  <a:gd name="connsiteY15" fmla="*/ 467833 h 520064"/>
                  <a:gd name="connsiteX16" fmla="*/ 3136604 w 7357730"/>
                  <a:gd name="connsiteY16" fmla="*/ 276447 h 520064"/>
                  <a:gd name="connsiteX17" fmla="*/ 2551814 w 7357730"/>
                  <a:gd name="connsiteY17" fmla="*/ 191386 h 520064"/>
                  <a:gd name="connsiteX18" fmla="*/ 1935125 w 7357730"/>
                  <a:gd name="connsiteY18" fmla="*/ 148856 h 520064"/>
                  <a:gd name="connsiteX19" fmla="*/ 1063256 w 7357730"/>
                  <a:gd name="connsiteY19" fmla="*/ 170121 h 520064"/>
                  <a:gd name="connsiteX20" fmla="*/ 265814 w 7357730"/>
                  <a:gd name="connsiteY20" fmla="*/ 255182 h 520064"/>
                  <a:gd name="connsiteX21" fmla="*/ 0 w 7357730"/>
                  <a:gd name="connsiteY21" fmla="*/ 318977 h 520064"/>
                  <a:gd name="connsiteX22" fmla="*/ 10632 w 7357730"/>
                  <a:gd name="connsiteY22" fmla="*/ 148856 h 520064"/>
                  <a:gd name="connsiteX0" fmla="*/ 10632 w 7357730"/>
                  <a:gd name="connsiteY0" fmla="*/ 148856 h 520064"/>
                  <a:gd name="connsiteX1" fmla="*/ 563525 w 7357730"/>
                  <a:gd name="connsiteY1" fmla="*/ 53163 h 520064"/>
                  <a:gd name="connsiteX2" fmla="*/ 1414130 w 7357730"/>
                  <a:gd name="connsiteY2" fmla="*/ 0 h 520064"/>
                  <a:gd name="connsiteX3" fmla="*/ 2246405 w 7357730"/>
                  <a:gd name="connsiteY3" fmla="*/ 15625 h 520064"/>
                  <a:gd name="connsiteX4" fmla="*/ 2684427 w 7357730"/>
                  <a:gd name="connsiteY4" fmla="*/ 61116 h 520064"/>
                  <a:gd name="connsiteX5" fmla="*/ 3157870 w 7357730"/>
                  <a:gd name="connsiteY5" fmla="*/ 127591 h 520064"/>
                  <a:gd name="connsiteX6" fmla="*/ 3987209 w 7357730"/>
                  <a:gd name="connsiteY6" fmla="*/ 276447 h 520064"/>
                  <a:gd name="connsiteX7" fmla="*/ 4795284 w 7357730"/>
                  <a:gd name="connsiteY7" fmla="*/ 361507 h 520064"/>
                  <a:gd name="connsiteX8" fmla="*/ 5709684 w 7357730"/>
                  <a:gd name="connsiteY8" fmla="*/ 350875 h 520064"/>
                  <a:gd name="connsiteX9" fmla="*/ 6730409 w 7357730"/>
                  <a:gd name="connsiteY9" fmla="*/ 233916 h 520064"/>
                  <a:gd name="connsiteX10" fmla="*/ 7357730 w 7357730"/>
                  <a:gd name="connsiteY10" fmla="*/ 74428 h 520064"/>
                  <a:gd name="connsiteX11" fmla="*/ 7357730 w 7357730"/>
                  <a:gd name="connsiteY11" fmla="*/ 255182 h 520064"/>
                  <a:gd name="connsiteX12" fmla="*/ 6262577 w 7357730"/>
                  <a:gd name="connsiteY12" fmla="*/ 457200 h 520064"/>
                  <a:gd name="connsiteX13" fmla="*/ 5822943 w 7357730"/>
                  <a:gd name="connsiteY13" fmla="*/ 500784 h 520064"/>
                  <a:gd name="connsiteX14" fmla="*/ 5263116 w 7357730"/>
                  <a:gd name="connsiteY14" fmla="*/ 520064 h 520064"/>
                  <a:gd name="connsiteX15" fmla="*/ 4433777 w 7357730"/>
                  <a:gd name="connsiteY15" fmla="*/ 467833 h 520064"/>
                  <a:gd name="connsiteX16" fmla="*/ 3136604 w 7357730"/>
                  <a:gd name="connsiteY16" fmla="*/ 276447 h 520064"/>
                  <a:gd name="connsiteX17" fmla="*/ 2551814 w 7357730"/>
                  <a:gd name="connsiteY17" fmla="*/ 191386 h 520064"/>
                  <a:gd name="connsiteX18" fmla="*/ 1935125 w 7357730"/>
                  <a:gd name="connsiteY18" fmla="*/ 148856 h 520064"/>
                  <a:gd name="connsiteX19" fmla="*/ 1063256 w 7357730"/>
                  <a:gd name="connsiteY19" fmla="*/ 170121 h 520064"/>
                  <a:gd name="connsiteX20" fmla="*/ 265814 w 7357730"/>
                  <a:gd name="connsiteY20" fmla="*/ 255182 h 520064"/>
                  <a:gd name="connsiteX21" fmla="*/ 0 w 7357730"/>
                  <a:gd name="connsiteY21" fmla="*/ 318977 h 520064"/>
                  <a:gd name="connsiteX22" fmla="*/ 10632 w 7357730"/>
                  <a:gd name="connsiteY22" fmla="*/ 148856 h 520064"/>
                  <a:gd name="connsiteX0" fmla="*/ 10632 w 7357730"/>
                  <a:gd name="connsiteY0" fmla="*/ 148856 h 520064"/>
                  <a:gd name="connsiteX1" fmla="*/ 563525 w 7357730"/>
                  <a:gd name="connsiteY1" fmla="*/ 53163 h 520064"/>
                  <a:gd name="connsiteX2" fmla="*/ 1414130 w 7357730"/>
                  <a:gd name="connsiteY2" fmla="*/ 0 h 520064"/>
                  <a:gd name="connsiteX3" fmla="*/ 2246405 w 7357730"/>
                  <a:gd name="connsiteY3" fmla="*/ 15625 h 520064"/>
                  <a:gd name="connsiteX4" fmla="*/ 2684427 w 7357730"/>
                  <a:gd name="connsiteY4" fmla="*/ 61116 h 520064"/>
                  <a:gd name="connsiteX5" fmla="*/ 3157870 w 7357730"/>
                  <a:gd name="connsiteY5" fmla="*/ 127591 h 520064"/>
                  <a:gd name="connsiteX6" fmla="*/ 3987209 w 7357730"/>
                  <a:gd name="connsiteY6" fmla="*/ 276447 h 520064"/>
                  <a:gd name="connsiteX7" fmla="*/ 4795284 w 7357730"/>
                  <a:gd name="connsiteY7" fmla="*/ 361507 h 520064"/>
                  <a:gd name="connsiteX8" fmla="*/ 5709684 w 7357730"/>
                  <a:gd name="connsiteY8" fmla="*/ 350875 h 520064"/>
                  <a:gd name="connsiteX9" fmla="*/ 6730409 w 7357730"/>
                  <a:gd name="connsiteY9" fmla="*/ 233916 h 520064"/>
                  <a:gd name="connsiteX10" fmla="*/ 7357730 w 7357730"/>
                  <a:gd name="connsiteY10" fmla="*/ 74428 h 520064"/>
                  <a:gd name="connsiteX11" fmla="*/ 7357730 w 7357730"/>
                  <a:gd name="connsiteY11" fmla="*/ 255182 h 520064"/>
                  <a:gd name="connsiteX12" fmla="*/ 6262577 w 7357730"/>
                  <a:gd name="connsiteY12" fmla="*/ 457200 h 520064"/>
                  <a:gd name="connsiteX13" fmla="*/ 5822943 w 7357730"/>
                  <a:gd name="connsiteY13" fmla="*/ 500784 h 520064"/>
                  <a:gd name="connsiteX14" fmla="*/ 5263116 w 7357730"/>
                  <a:gd name="connsiteY14" fmla="*/ 520064 h 520064"/>
                  <a:gd name="connsiteX15" fmla="*/ 4433777 w 7357730"/>
                  <a:gd name="connsiteY15" fmla="*/ 467833 h 520064"/>
                  <a:gd name="connsiteX16" fmla="*/ 3136604 w 7357730"/>
                  <a:gd name="connsiteY16" fmla="*/ 276447 h 520064"/>
                  <a:gd name="connsiteX17" fmla="*/ 2551814 w 7357730"/>
                  <a:gd name="connsiteY17" fmla="*/ 191386 h 520064"/>
                  <a:gd name="connsiteX18" fmla="*/ 1935125 w 7357730"/>
                  <a:gd name="connsiteY18" fmla="*/ 148856 h 520064"/>
                  <a:gd name="connsiteX19" fmla="*/ 1063256 w 7357730"/>
                  <a:gd name="connsiteY19" fmla="*/ 170121 h 520064"/>
                  <a:gd name="connsiteX20" fmla="*/ 265814 w 7357730"/>
                  <a:gd name="connsiteY20" fmla="*/ 255182 h 520064"/>
                  <a:gd name="connsiteX21" fmla="*/ 0 w 7357730"/>
                  <a:gd name="connsiteY21" fmla="*/ 318977 h 520064"/>
                  <a:gd name="connsiteX22" fmla="*/ 10632 w 7357730"/>
                  <a:gd name="connsiteY22" fmla="*/ 148856 h 520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357730" h="520064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cubicBezTo>
                      <a:pt x="6098777" y="465261"/>
                      <a:pt x="5986742" y="483023"/>
                      <a:pt x="5822943" y="500784"/>
                    </a:cubicBezTo>
                    <a:lnTo>
                      <a:pt x="5263116" y="520064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487433" y="2892430"/>
                <a:ext cx="4926904" cy="310588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357730" h="510363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lnTo>
                      <a:pt x="5263116" y="510363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 flipV="1">
                <a:off x="1028700" y="2897599"/>
                <a:ext cx="6786230" cy="359951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357730" h="510363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lnTo>
                      <a:pt x="5263116" y="510363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2203154" y="2807291"/>
                <a:ext cx="5592726" cy="415107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946108 w 7357730"/>
                  <a:gd name="connsiteY14" fmla="*/ 502258 h 510363"/>
                  <a:gd name="connsiteX15" fmla="*/ 4433777 w 7357730"/>
                  <a:gd name="connsiteY15" fmla="*/ 467833 h 510363"/>
                  <a:gd name="connsiteX16" fmla="*/ 3136604 w 7357730"/>
                  <a:gd name="connsiteY16" fmla="*/ 276447 h 510363"/>
                  <a:gd name="connsiteX17" fmla="*/ 2551814 w 7357730"/>
                  <a:gd name="connsiteY17" fmla="*/ 191386 h 510363"/>
                  <a:gd name="connsiteX18" fmla="*/ 1935125 w 7357730"/>
                  <a:gd name="connsiteY18" fmla="*/ 148856 h 510363"/>
                  <a:gd name="connsiteX19" fmla="*/ 1063256 w 7357730"/>
                  <a:gd name="connsiteY19" fmla="*/ 170121 h 510363"/>
                  <a:gd name="connsiteX20" fmla="*/ 265814 w 7357730"/>
                  <a:gd name="connsiteY20" fmla="*/ 255182 h 510363"/>
                  <a:gd name="connsiteX21" fmla="*/ 0 w 7357730"/>
                  <a:gd name="connsiteY21" fmla="*/ 318977 h 510363"/>
                  <a:gd name="connsiteX22" fmla="*/ 10632 w 7357730"/>
                  <a:gd name="connsiteY22" fmla="*/ 148856 h 5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357730" h="510363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lnTo>
                      <a:pt x="5263116" y="510363"/>
                    </a:lnTo>
                    <a:lnTo>
                      <a:pt x="4946108" y="502258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65E2FF">
                      <a:alpha val="42000"/>
                    </a:srgbClr>
                  </a:gs>
                  <a:gs pos="37000">
                    <a:srgbClr val="65E2FF"/>
                  </a:gs>
                  <a:gs pos="100000">
                    <a:srgbClr val="65E2FF"/>
                  </a:gs>
                </a:gsLst>
                <a:lin ang="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9715536" y="2386953"/>
              <a:ext cx="592915" cy="711200"/>
              <a:chOff x="6341285" y="3521075"/>
              <a:chExt cx="592915" cy="685795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6400800" y="3521075"/>
                <a:ext cx="533400" cy="68579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Right Arrow 2"/>
              <p:cNvSpPr/>
              <p:nvPr/>
            </p:nvSpPr>
            <p:spPr>
              <a:xfrm>
                <a:off x="6341285" y="3562350"/>
                <a:ext cx="440515" cy="568622"/>
              </a:xfrm>
              <a:prstGeom prst="rightArrow">
                <a:avLst>
                  <a:gd name="adj1" fmla="val 52445"/>
                  <a:gd name="adj2" fmla="val 89721"/>
                </a:avLst>
              </a:prstGeom>
              <a:solidFill>
                <a:srgbClr val="003399"/>
              </a:solidFill>
              <a:ln w="12700"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Rounded Rectangle 29"/>
            <p:cNvSpPr/>
            <p:nvPr/>
          </p:nvSpPr>
          <p:spPr>
            <a:xfrm>
              <a:off x="10204811" y="2057376"/>
              <a:ext cx="1392000" cy="1536000"/>
            </a:xfrm>
            <a:prstGeom prst="roundRect">
              <a:avLst>
                <a:gd name="adj" fmla="val 29070"/>
              </a:avLst>
            </a:prstGeom>
            <a:solidFill>
              <a:srgbClr val="000099"/>
            </a:solidFill>
            <a:ln w="57150" cmpd="sng">
              <a:gradFill flip="none" rotWithShape="1">
                <a:gsLst>
                  <a:gs pos="0">
                    <a:schemeClr val="bg1"/>
                  </a:gs>
                  <a:gs pos="76000">
                    <a:schemeClr val="bg1"/>
                  </a:gs>
                  <a:gs pos="69000">
                    <a:srgbClr val="000099"/>
                  </a:gs>
                  <a:gs pos="97000">
                    <a:srgbClr val="000099"/>
                  </a:gs>
                </a:gsLst>
                <a:path path="rect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algn="ctr" defTabSz="1219170">
                <a:defRPr/>
              </a:pPr>
              <a:r>
                <a:rPr lang="en-CA" sz="2133" b="1" dirty="0">
                  <a:solidFill>
                    <a:prstClr val="white"/>
                  </a:solidFill>
                </a:rPr>
                <a:t>High-Quality PRO Evidence</a:t>
              </a:r>
              <a:r>
                <a:rPr lang="en-CA" sz="2133" b="1" dirty="0">
                  <a:solidFill>
                    <a:srgbClr val="003399"/>
                  </a:solidFill>
                </a:rPr>
                <a:t>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833600" y="2485532"/>
              <a:ext cx="0" cy="1104000"/>
            </a:xfrm>
            <a:prstGeom prst="line">
              <a:avLst/>
            </a:prstGeom>
            <a:ln w="22225">
              <a:solidFill>
                <a:srgbClr val="65E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42"/>
            <p:cNvSpPr/>
            <p:nvPr/>
          </p:nvSpPr>
          <p:spPr>
            <a:xfrm>
              <a:off x="4390979" y="1365041"/>
              <a:ext cx="1680000" cy="711200"/>
            </a:xfrm>
            <a:prstGeom prst="round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srgbClr val="000099"/>
                  </a:solidFill>
                </a:rPr>
                <a:t>Trial Analysis</a:t>
              </a:r>
            </a:p>
          </p:txBody>
        </p:sp>
      </p:grp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5EFEBB56-652C-7042-9E7A-D196BC63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54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742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9D926A-0DCA-41D3-880C-9E23AE1D7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0" y="332383"/>
            <a:ext cx="8318461" cy="49414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4BBD54-254F-405C-B1CA-4F7F154B36C2}"/>
              </a:ext>
            </a:extLst>
          </p:cNvPr>
          <p:cNvSpPr txBox="1"/>
          <p:nvPr/>
        </p:nvSpPr>
        <p:spPr>
          <a:xfrm>
            <a:off x="304800" y="6018439"/>
            <a:ext cx="619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04193">
              <a:defRPr/>
            </a:pPr>
            <a:r>
              <a:rPr lang="en-US" i="1" dirty="0">
                <a:solidFill>
                  <a:prstClr val="white"/>
                </a:solidFill>
                <a:latin typeface="Arial"/>
              </a:rPr>
              <a:t>Coens, et al Lancet Oncol </a:t>
            </a:r>
          </a:p>
          <a:p>
            <a:pPr defTabSz="1204193">
              <a:defRPr/>
            </a:pPr>
            <a:r>
              <a:rPr lang="en-US" i="1" dirty="0">
                <a:solidFill>
                  <a:prstClr val="white"/>
                </a:solidFill>
                <a:latin typeface="Arial"/>
              </a:rPr>
              <a:t>2020, 21, e83-96</a:t>
            </a:r>
            <a:endParaRPr lang="en-AU" i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6C81B9A-41AB-4088-AAF9-AFC97AA4E9F7}"/>
              </a:ext>
            </a:extLst>
          </p:cNvPr>
          <p:cNvSpPr txBox="1">
            <a:spLocks/>
          </p:cNvSpPr>
          <p:nvPr/>
        </p:nvSpPr>
        <p:spPr>
          <a:xfrm>
            <a:off x="3898231" y="1901480"/>
            <a:ext cx="7924801" cy="4572000"/>
          </a:xfrm>
          <a:prstGeom prst="rect">
            <a:avLst/>
          </a:prstGeom>
          <a:solidFill>
            <a:schemeClr val="bg1"/>
          </a:solidFill>
          <a:ln>
            <a:solidFill>
              <a:srgbClr val="1F378E"/>
            </a:solidFill>
          </a:ln>
        </p:spPr>
        <p:txBody>
          <a:bodyPr>
            <a:normAutofit fontScale="92500" lnSpcReduction="20000"/>
          </a:bodyPr>
          <a:lstStyle>
            <a:lvl1pPr marL="0" marR="0" indent="0" algn="ctr" defTabSz="685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Tx/>
              <a:buFont typeface="Arial" panose="020B0604020202020204" pitchFamily="34" charset="0"/>
              <a:buNone/>
              <a:tabLst/>
              <a:defRPr sz="279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6697" indent="-214114" algn="l" defTabSz="685167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6457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9040" indent="-171292" algn="l" defTabSz="6851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1622" indent="-171292" algn="l" defTabSz="6851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4206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6789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9371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1954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533">
              <a:defRPr/>
            </a:pPr>
            <a:r>
              <a:rPr lang="en-US" sz="2933" b="1" dirty="0">
                <a:solidFill>
                  <a:srgbClr val="2D2D8A"/>
                </a:solidFill>
                <a:latin typeface="Calibri" panose="020F0502020204030204"/>
              </a:rPr>
              <a:t>Analyzing PRO Data Properly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Objectives</a:t>
            </a:r>
          </a:p>
          <a:p>
            <a:pPr marL="1351829" lvl="1" indent="-609585" defTabSz="913533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Broad (e.g., confirmatory comparisons vs. exploratory/descriptive)</a:t>
            </a:r>
          </a:p>
          <a:p>
            <a:pPr marL="1351829" lvl="1" indent="-609585" defTabSz="913533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Between-arm (e.g., superiority or equivalence/non-inferiority)</a:t>
            </a:r>
          </a:p>
          <a:p>
            <a:pPr marL="1351829" lvl="1" indent="-609585" defTabSz="913533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Expectation (e.g., improvement, worsening, overall effect)</a:t>
            </a:r>
          </a:p>
          <a:p>
            <a:pPr marL="1351829" lvl="1" indent="-609585" defTabSz="913533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Endpoint (e.g., proportion of responders at time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)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Recommended statistical methods, e.g.:</a:t>
            </a:r>
          </a:p>
          <a:p>
            <a:pPr marL="1351829" lvl="1" indent="-609585" defTabSz="913533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Cox proportional hazards for time-to-even</a:t>
            </a:r>
          </a:p>
          <a:p>
            <a:pPr marL="1351829" lvl="1" indent="-609585" defTabSz="913533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Linear mixed models for magnitude-of-event, describe response patterns/profiles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Missing PRO data</a:t>
            </a:r>
          </a:p>
          <a:p>
            <a:pPr marL="1351829" lvl="1" indent="-609585" defTabSz="913533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Handling analytically</a:t>
            </a:r>
          </a:p>
          <a:p>
            <a:pPr marL="1351829" lvl="1" indent="-609585" defTabSz="913533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Collecting reasons</a:t>
            </a:r>
          </a:p>
        </p:txBody>
      </p:sp>
    </p:spTree>
    <p:extLst>
      <p:ext uri="{BB962C8B-B14F-4D97-AF65-F5344CB8AC3E}">
        <p14:creationId xmlns:p14="http://schemas.microsoft.com/office/powerpoint/2010/main" val="109029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17">
            <a:extLst>
              <a:ext uri="{FF2B5EF4-FFF2-40B4-BE49-F238E27FC236}">
                <a16:creationId xmlns:a16="http://schemas.microsoft.com/office/drawing/2014/main" id="{A6068AA4-E632-4CD4-826C-7CC03867A90F}"/>
              </a:ext>
            </a:extLst>
          </p:cNvPr>
          <p:cNvSpPr>
            <a:spLocks/>
          </p:cNvSpPr>
          <p:nvPr/>
        </p:nvSpPr>
        <p:spPr>
          <a:xfrm flipV="1">
            <a:off x="5728277" y="4027905"/>
            <a:ext cx="1382932" cy="1964939"/>
          </a:xfrm>
          <a:prstGeom prst="roundRect">
            <a:avLst>
              <a:gd name="adj" fmla="val 29070"/>
            </a:avLst>
          </a:prstGeom>
          <a:solidFill>
            <a:sysClr val="window" lastClr="FFFFFF"/>
          </a:solidFill>
          <a:ln w="57150" cap="flat" cmpd="sng" algn="ctr">
            <a:solidFill>
              <a:srgbClr val="00349E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CA" sz="1800" kern="0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9469770" y="2714658"/>
            <a:ext cx="0" cy="1344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42570" y="2671086"/>
            <a:ext cx="0" cy="1152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 flipV="1">
            <a:off x="623422" y="3791170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 flipV="1">
            <a:off x="3974791" y="3800912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57822" y="2732015"/>
            <a:ext cx="10122307" cy="479935"/>
          </a:xfrm>
          <a:custGeom>
            <a:avLst/>
            <a:gdLst>
              <a:gd name="connsiteX0" fmla="*/ 10632 w 7357730"/>
              <a:gd name="connsiteY0" fmla="*/ 159488 h 520995"/>
              <a:gd name="connsiteX1" fmla="*/ 563525 w 7357730"/>
              <a:gd name="connsiteY1" fmla="*/ 63795 h 520995"/>
              <a:gd name="connsiteX2" fmla="*/ 1414130 w 7357730"/>
              <a:gd name="connsiteY2" fmla="*/ 10632 h 520995"/>
              <a:gd name="connsiteX3" fmla="*/ 2190307 w 7357730"/>
              <a:gd name="connsiteY3" fmla="*/ 0 h 520995"/>
              <a:gd name="connsiteX4" fmla="*/ 3157870 w 7357730"/>
              <a:gd name="connsiteY4" fmla="*/ 138223 h 520995"/>
              <a:gd name="connsiteX5" fmla="*/ 3987209 w 7357730"/>
              <a:gd name="connsiteY5" fmla="*/ 287079 h 520995"/>
              <a:gd name="connsiteX6" fmla="*/ 4795284 w 7357730"/>
              <a:gd name="connsiteY6" fmla="*/ 372139 h 520995"/>
              <a:gd name="connsiteX7" fmla="*/ 5709684 w 7357730"/>
              <a:gd name="connsiteY7" fmla="*/ 361507 h 520995"/>
              <a:gd name="connsiteX8" fmla="*/ 6730409 w 7357730"/>
              <a:gd name="connsiteY8" fmla="*/ 244548 h 520995"/>
              <a:gd name="connsiteX9" fmla="*/ 7357730 w 7357730"/>
              <a:gd name="connsiteY9" fmla="*/ 85060 h 520995"/>
              <a:gd name="connsiteX10" fmla="*/ 7357730 w 7357730"/>
              <a:gd name="connsiteY10" fmla="*/ 265814 h 520995"/>
              <a:gd name="connsiteX11" fmla="*/ 6262577 w 7357730"/>
              <a:gd name="connsiteY11" fmla="*/ 467832 h 520995"/>
              <a:gd name="connsiteX12" fmla="*/ 5263116 w 7357730"/>
              <a:gd name="connsiteY12" fmla="*/ 520995 h 520995"/>
              <a:gd name="connsiteX13" fmla="*/ 4433777 w 7357730"/>
              <a:gd name="connsiteY13" fmla="*/ 478465 h 520995"/>
              <a:gd name="connsiteX14" fmla="*/ 3136604 w 7357730"/>
              <a:gd name="connsiteY14" fmla="*/ 287079 h 520995"/>
              <a:gd name="connsiteX15" fmla="*/ 2551814 w 7357730"/>
              <a:gd name="connsiteY15" fmla="*/ 202018 h 520995"/>
              <a:gd name="connsiteX16" fmla="*/ 1935125 w 7357730"/>
              <a:gd name="connsiteY16" fmla="*/ 159488 h 520995"/>
              <a:gd name="connsiteX17" fmla="*/ 1063256 w 7357730"/>
              <a:gd name="connsiteY17" fmla="*/ 180753 h 520995"/>
              <a:gd name="connsiteX18" fmla="*/ 265814 w 7357730"/>
              <a:gd name="connsiteY18" fmla="*/ 265814 h 520995"/>
              <a:gd name="connsiteX19" fmla="*/ 0 w 7357730"/>
              <a:gd name="connsiteY19" fmla="*/ 329609 h 520995"/>
              <a:gd name="connsiteX20" fmla="*/ 10632 w 7357730"/>
              <a:gd name="connsiteY20" fmla="*/ 159488 h 520995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07136 w 7357730"/>
              <a:gd name="connsiteY3" fmla="*/ 2497 h 510363"/>
              <a:gd name="connsiteX4" fmla="*/ 3157870 w 7357730"/>
              <a:gd name="connsiteY4" fmla="*/ 127591 h 510363"/>
              <a:gd name="connsiteX5" fmla="*/ 3987209 w 7357730"/>
              <a:gd name="connsiteY5" fmla="*/ 276447 h 510363"/>
              <a:gd name="connsiteX6" fmla="*/ 4795284 w 7357730"/>
              <a:gd name="connsiteY6" fmla="*/ 361507 h 510363"/>
              <a:gd name="connsiteX7" fmla="*/ 5709684 w 7357730"/>
              <a:gd name="connsiteY7" fmla="*/ 350875 h 510363"/>
              <a:gd name="connsiteX8" fmla="*/ 6730409 w 7357730"/>
              <a:gd name="connsiteY8" fmla="*/ 233916 h 510363"/>
              <a:gd name="connsiteX9" fmla="*/ 7357730 w 7357730"/>
              <a:gd name="connsiteY9" fmla="*/ 74428 h 510363"/>
              <a:gd name="connsiteX10" fmla="*/ 7357730 w 7357730"/>
              <a:gd name="connsiteY10" fmla="*/ 255182 h 510363"/>
              <a:gd name="connsiteX11" fmla="*/ 6262577 w 7357730"/>
              <a:gd name="connsiteY11" fmla="*/ 457200 h 510363"/>
              <a:gd name="connsiteX12" fmla="*/ 5263116 w 7357730"/>
              <a:gd name="connsiteY12" fmla="*/ 510363 h 510363"/>
              <a:gd name="connsiteX13" fmla="*/ 4433777 w 7357730"/>
              <a:gd name="connsiteY13" fmla="*/ 467833 h 510363"/>
              <a:gd name="connsiteX14" fmla="*/ 3136604 w 7357730"/>
              <a:gd name="connsiteY14" fmla="*/ 276447 h 510363"/>
              <a:gd name="connsiteX15" fmla="*/ 2551814 w 7357730"/>
              <a:gd name="connsiteY15" fmla="*/ 191386 h 510363"/>
              <a:gd name="connsiteX16" fmla="*/ 1935125 w 7357730"/>
              <a:gd name="connsiteY16" fmla="*/ 148856 h 510363"/>
              <a:gd name="connsiteX17" fmla="*/ 1063256 w 7357730"/>
              <a:gd name="connsiteY17" fmla="*/ 170121 h 510363"/>
              <a:gd name="connsiteX18" fmla="*/ 265814 w 7357730"/>
              <a:gd name="connsiteY18" fmla="*/ 255182 h 510363"/>
              <a:gd name="connsiteX19" fmla="*/ 0 w 7357730"/>
              <a:gd name="connsiteY19" fmla="*/ 318977 h 510363"/>
              <a:gd name="connsiteX20" fmla="*/ 10632 w 7357730"/>
              <a:gd name="connsiteY20" fmla="*/ 148856 h 510363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46405 w 7357730"/>
              <a:gd name="connsiteY3" fmla="*/ 15625 h 510363"/>
              <a:gd name="connsiteX4" fmla="*/ 3157870 w 7357730"/>
              <a:gd name="connsiteY4" fmla="*/ 127591 h 510363"/>
              <a:gd name="connsiteX5" fmla="*/ 3987209 w 7357730"/>
              <a:gd name="connsiteY5" fmla="*/ 276447 h 510363"/>
              <a:gd name="connsiteX6" fmla="*/ 4795284 w 7357730"/>
              <a:gd name="connsiteY6" fmla="*/ 361507 h 510363"/>
              <a:gd name="connsiteX7" fmla="*/ 5709684 w 7357730"/>
              <a:gd name="connsiteY7" fmla="*/ 350875 h 510363"/>
              <a:gd name="connsiteX8" fmla="*/ 6730409 w 7357730"/>
              <a:gd name="connsiteY8" fmla="*/ 233916 h 510363"/>
              <a:gd name="connsiteX9" fmla="*/ 7357730 w 7357730"/>
              <a:gd name="connsiteY9" fmla="*/ 74428 h 510363"/>
              <a:gd name="connsiteX10" fmla="*/ 7357730 w 7357730"/>
              <a:gd name="connsiteY10" fmla="*/ 255182 h 510363"/>
              <a:gd name="connsiteX11" fmla="*/ 6262577 w 7357730"/>
              <a:gd name="connsiteY11" fmla="*/ 457200 h 510363"/>
              <a:gd name="connsiteX12" fmla="*/ 5263116 w 7357730"/>
              <a:gd name="connsiteY12" fmla="*/ 510363 h 510363"/>
              <a:gd name="connsiteX13" fmla="*/ 4433777 w 7357730"/>
              <a:gd name="connsiteY13" fmla="*/ 467833 h 510363"/>
              <a:gd name="connsiteX14" fmla="*/ 3136604 w 7357730"/>
              <a:gd name="connsiteY14" fmla="*/ 276447 h 510363"/>
              <a:gd name="connsiteX15" fmla="*/ 2551814 w 7357730"/>
              <a:gd name="connsiteY15" fmla="*/ 191386 h 510363"/>
              <a:gd name="connsiteX16" fmla="*/ 1935125 w 7357730"/>
              <a:gd name="connsiteY16" fmla="*/ 148856 h 510363"/>
              <a:gd name="connsiteX17" fmla="*/ 1063256 w 7357730"/>
              <a:gd name="connsiteY17" fmla="*/ 170121 h 510363"/>
              <a:gd name="connsiteX18" fmla="*/ 265814 w 7357730"/>
              <a:gd name="connsiteY18" fmla="*/ 255182 h 510363"/>
              <a:gd name="connsiteX19" fmla="*/ 0 w 7357730"/>
              <a:gd name="connsiteY19" fmla="*/ 318977 h 510363"/>
              <a:gd name="connsiteX20" fmla="*/ 10632 w 7357730"/>
              <a:gd name="connsiteY20" fmla="*/ 148856 h 510363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46405 w 7357730"/>
              <a:gd name="connsiteY3" fmla="*/ 15625 h 510363"/>
              <a:gd name="connsiteX4" fmla="*/ 2684427 w 7357730"/>
              <a:gd name="connsiteY4" fmla="*/ 61116 h 510363"/>
              <a:gd name="connsiteX5" fmla="*/ 3157870 w 7357730"/>
              <a:gd name="connsiteY5" fmla="*/ 127591 h 510363"/>
              <a:gd name="connsiteX6" fmla="*/ 3987209 w 7357730"/>
              <a:gd name="connsiteY6" fmla="*/ 276447 h 510363"/>
              <a:gd name="connsiteX7" fmla="*/ 4795284 w 7357730"/>
              <a:gd name="connsiteY7" fmla="*/ 361507 h 510363"/>
              <a:gd name="connsiteX8" fmla="*/ 5709684 w 7357730"/>
              <a:gd name="connsiteY8" fmla="*/ 350875 h 510363"/>
              <a:gd name="connsiteX9" fmla="*/ 6730409 w 7357730"/>
              <a:gd name="connsiteY9" fmla="*/ 233916 h 510363"/>
              <a:gd name="connsiteX10" fmla="*/ 7357730 w 7357730"/>
              <a:gd name="connsiteY10" fmla="*/ 74428 h 510363"/>
              <a:gd name="connsiteX11" fmla="*/ 7357730 w 7357730"/>
              <a:gd name="connsiteY11" fmla="*/ 255182 h 510363"/>
              <a:gd name="connsiteX12" fmla="*/ 6262577 w 7357730"/>
              <a:gd name="connsiteY12" fmla="*/ 457200 h 510363"/>
              <a:gd name="connsiteX13" fmla="*/ 5263116 w 7357730"/>
              <a:gd name="connsiteY13" fmla="*/ 510363 h 510363"/>
              <a:gd name="connsiteX14" fmla="*/ 4433777 w 7357730"/>
              <a:gd name="connsiteY14" fmla="*/ 467833 h 510363"/>
              <a:gd name="connsiteX15" fmla="*/ 3136604 w 7357730"/>
              <a:gd name="connsiteY15" fmla="*/ 276447 h 510363"/>
              <a:gd name="connsiteX16" fmla="*/ 2551814 w 7357730"/>
              <a:gd name="connsiteY16" fmla="*/ 191386 h 510363"/>
              <a:gd name="connsiteX17" fmla="*/ 1935125 w 7357730"/>
              <a:gd name="connsiteY17" fmla="*/ 148856 h 510363"/>
              <a:gd name="connsiteX18" fmla="*/ 1063256 w 7357730"/>
              <a:gd name="connsiteY18" fmla="*/ 170121 h 510363"/>
              <a:gd name="connsiteX19" fmla="*/ 265814 w 7357730"/>
              <a:gd name="connsiteY19" fmla="*/ 255182 h 510363"/>
              <a:gd name="connsiteX20" fmla="*/ 0 w 7357730"/>
              <a:gd name="connsiteY20" fmla="*/ 318977 h 510363"/>
              <a:gd name="connsiteX21" fmla="*/ 10632 w 7357730"/>
              <a:gd name="connsiteY21" fmla="*/ 148856 h 51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357730" h="510363">
                <a:moveTo>
                  <a:pt x="10632" y="148856"/>
                </a:moveTo>
                <a:lnTo>
                  <a:pt x="563525" y="53163"/>
                </a:lnTo>
                <a:lnTo>
                  <a:pt x="1414130" y="0"/>
                </a:lnTo>
                <a:lnTo>
                  <a:pt x="2246405" y="15625"/>
                </a:lnTo>
                <a:cubicBezTo>
                  <a:pt x="2392412" y="35165"/>
                  <a:pt x="2538420" y="41576"/>
                  <a:pt x="2684427" y="61116"/>
                </a:cubicBezTo>
                <a:lnTo>
                  <a:pt x="3157870" y="127591"/>
                </a:lnTo>
                <a:lnTo>
                  <a:pt x="3987209" y="276447"/>
                </a:lnTo>
                <a:lnTo>
                  <a:pt x="4795284" y="361507"/>
                </a:lnTo>
                <a:lnTo>
                  <a:pt x="5709684" y="350875"/>
                </a:lnTo>
                <a:lnTo>
                  <a:pt x="6730409" y="233916"/>
                </a:lnTo>
                <a:lnTo>
                  <a:pt x="7357730" y="74428"/>
                </a:lnTo>
                <a:lnTo>
                  <a:pt x="7357730" y="255182"/>
                </a:lnTo>
                <a:lnTo>
                  <a:pt x="6262577" y="457200"/>
                </a:lnTo>
                <a:lnTo>
                  <a:pt x="5263116" y="510363"/>
                </a:lnTo>
                <a:lnTo>
                  <a:pt x="4433777" y="467833"/>
                </a:lnTo>
                <a:lnTo>
                  <a:pt x="3136604" y="276447"/>
                </a:lnTo>
                <a:lnTo>
                  <a:pt x="2551814" y="191386"/>
                </a:lnTo>
                <a:lnTo>
                  <a:pt x="1935125" y="148856"/>
                </a:lnTo>
                <a:lnTo>
                  <a:pt x="1063256" y="170121"/>
                </a:lnTo>
                <a:lnTo>
                  <a:pt x="265814" y="255182"/>
                </a:lnTo>
                <a:lnTo>
                  <a:pt x="0" y="318977"/>
                </a:lnTo>
                <a:lnTo>
                  <a:pt x="10632" y="14885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lang="en-CA" sz="240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85546" y="2563375"/>
            <a:ext cx="9906325" cy="601189"/>
            <a:chOff x="1028700" y="2806658"/>
            <a:chExt cx="7429744" cy="450892"/>
          </a:xfrm>
        </p:grpSpPr>
        <p:sp>
          <p:nvSpPr>
            <p:cNvPr id="35" name="Freeform 34"/>
            <p:cNvSpPr/>
            <p:nvPr/>
          </p:nvSpPr>
          <p:spPr>
            <a:xfrm>
              <a:off x="4191244" y="2806658"/>
              <a:ext cx="4267200" cy="394063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flipV="1">
              <a:off x="4823261" y="2860284"/>
              <a:ext cx="2707599" cy="340435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  <a:gd name="connsiteX0" fmla="*/ 10632 w 7357730"/>
                <a:gd name="connsiteY0" fmla="*/ 148856 h 510484"/>
                <a:gd name="connsiteX1" fmla="*/ 563525 w 7357730"/>
                <a:gd name="connsiteY1" fmla="*/ 53163 h 510484"/>
                <a:gd name="connsiteX2" fmla="*/ 1414130 w 7357730"/>
                <a:gd name="connsiteY2" fmla="*/ 0 h 510484"/>
                <a:gd name="connsiteX3" fmla="*/ 2246405 w 7357730"/>
                <a:gd name="connsiteY3" fmla="*/ 15625 h 510484"/>
                <a:gd name="connsiteX4" fmla="*/ 2684427 w 7357730"/>
                <a:gd name="connsiteY4" fmla="*/ 61116 h 510484"/>
                <a:gd name="connsiteX5" fmla="*/ 3157870 w 7357730"/>
                <a:gd name="connsiteY5" fmla="*/ 127591 h 510484"/>
                <a:gd name="connsiteX6" fmla="*/ 3987209 w 7357730"/>
                <a:gd name="connsiteY6" fmla="*/ 276447 h 510484"/>
                <a:gd name="connsiteX7" fmla="*/ 4795284 w 7357730"/>
                <a:gd name="connsiteY7" fmla="*/ 361507 h 510484"/>
                <a:gd name="connsiteX8" fmla="*/ 5709684 w 7357730"/>
                <a:gd name="connsiteY8" fmla="*/ 350875 h 510484"/>
                <a:gd name="connsiteX9" fmla="*/ 6730409 w 7357730"/>
                <a:gd name="connsiteY9" fmla="*/ 233916 h 510484"/>
                <a:gd name="connsiteX10" fmla="*/ 7357730 w 7357730"/>
                <a:gd name="connsiteY10" fmla="*/ 74428 h 510484"/>
                <a:gd name="connsiteX11" fmla="*/ 7357730 w 7357730"/>
                <a:gd name="connsiteY11" fmla="*/ 255182 h 510484"/>
                <a:gd name="connsiteX12" fmla="*/ 6262577 w 7357730"/>
                <a:gd name="connsiteY12" fmla="*/ 457200 h 510484"/>
                <a:gd name="connsiteX13" fmla="*/ 5840199 w 7357730"/>
                <a:gd name="connsiteY13" fmla="*/ 510484 h 510484"/>
                <a:gd name="connsiteX14" fmla="*/ 5263116 w 7357730"/>
                <a:gd name="connsiteY14" fmla="*/ 510363 h 510484"/>
                <a:gd name="connsiteX15" fmla="*/ 4433777 w 7357730"/>
                <a:gd name="connsiteY15" fmla="*/ 467833 h 510484"/>
                <a:gd name="connsiteX16" fmla="*/ 3136604 w 7357730"/>
                <a:gd name="connsiteY16" fmla="*/ 276447 h 510484"/>
                <a:gd name="connsiteX17" fmla="*/ 2551814 w 7357730"/>
                <a:gd name="connsiteY17" fmla="*/ 191386 h 510484"/>
                <a:gd name="connsiteX18" fmla="*/ 1935125 w 7357730"/>
                <a:gd name="connsiteY18" fmla="*/ 148856 h 510484"/>
                <a:gd name="connsiteX19" fmla="*/ 1063256 w 7357730"/>
                <a:gd name="connsiteY19" fmla="*/ 170121 h 510484"/>
                <a:gd name="connsiteX20" fmla="*/ 265814 w 7357730"/>
                <a:gd name="connsiteY20" fmla="*/ 255182 h 510484"/>
                <a:gd name="connsiteX21" fmla="*/ 0 w 7357730"/>
                <a:gd name="connsiteY21" fmla="*/ 318977 h 510484"/>
                <a:gd name="connsiteX22" fmla="*/ 10632 w 7357730"/>
                <a:gd name="connsiteY22" fmla="*/ 148856 h 51048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40199 w 7357730"/>
                <a:gd name="connsiteY13" fmla="*/ 5104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22943 w 7357730"/>
                <a:gd name="connsiteY13" fmla="*/ 5007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22943 w 7357730"/>
                <a:gd name="connsiteY13" fmla="*/ 5007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57730" h="520064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cubicBezTo>
                    <a:pt x="6098777" y="465261"/>
                    <a:pt x="5986742" y="483023"/>
                    <a:pt x="5822943" y="500784"/>
                  </a:cubicBezTo>
                  <a:lnTo>
                    <a:pt x="5263116" y="520064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203154" y="2807291"/>
              <a:ext cx="5592726" cy="415107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946108 w 7357730"/>
                <a:gd name="connsiteY14" fmla="*/ 502258 h 510363"/>
                <a:gd name="connsiteX15" fmla="*/ 4433777 w 7357730"/>
                <a:gd name="connsiteY15" fmla="*/ 467833 h 510363"/>
                <a:gd name="connsiteX16" fmla="*/ 3136604 w 7357730"/>
                <a:gd name="connsiteY16" fmla="*/ 276447 h 510363"/>
                <a:gd name="connsiteX17" fmla="*/ 2551814 w 7357730"/>
                <a:gd name="connsiteY17" fmla="*/ 191386 h 510363"/>
                <a:gd name="connsiteX18" fmla="*/ 1935125 w 7357730"/>
                <a:gd name="connsiteY18" fmla="*/ 148856 h 510363"/>
                <a:gd name="connsiteX19" fmla="*/ 1063256 w 7357730"/>
                <a:gd name="connsiteY19" fmla="*/ 170121 h 510363"/>
                <a:gd name="connsiteX20" fmla="*/ 265814 w 7357730"/>
                <a:gd name="connsiteY20" fmla="*/ 255182 h 510363"/>
                <a:gd name="connsiteX21" fmla="*/ 0 w 7357730"/>
                <a:gd name="connsiteY21" fmla="*/ 318977 h 510363"/>
                <a:gd name="connsiteX22" fmla="*/ 10632 w 7357730"/>
                <a:gd name="connsiteY22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946108" y="502258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 flipV="1">
              <a:off x="1028700" y="2897599"/>
              <a:ext cx="6786230" cy="359951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487433" y="2892430"/>
              <a:ext cx="4926904" cy="310588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>
              <a:gsLst>
                <a:gs pos="0">
                  <a:srgbClr val="003399">
                    <a:alpha val="0"/>
                  </a:srgbClr>
                </a:gs>
                <a:gs pos="24000">
                  <a:srgbClr val="003399"/>
                </a:gs>
                <a:gs pos="100000">
                  <a:srgbClr val="003399"/>
                </a:gs>
              </a:gsLst>
              <a:lin ang="0" scaled="1"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1341770" y="2886946"/>
            <a:ext cx="0" cy="895092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49709" y="3133778"/>
            <a:ext cx="0" cy="912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97770" y="2678037"/>
            <a:ext cx="0" cy="11040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421770" y="2757172"/>
            <a:ext cx="0" cy="1248000"/>
          </a:xfrm>
          <a:prstGeom prst="line">
            <a:avLst/>
          </a:prstGeom>
          <a:ln w="222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9189" y="4091069"/>
            <a:ext cx="1396539" cy="1405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SPIRIT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PRO 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Protocol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Guidance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71287" y="4254913"/>
            <a:ext cx="1412723" cy="10770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SISAQOL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Analysis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Guidance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79706" y="2579458"/>
            <a:ext cx="592915" cy="711200"/>
            <a:chOff x="6341285" y="3521075"/>
            <a:chExt cx="592915" cy="685795"/>
          </a:xfrm>
        </p:grpSpPr>
        <p:sp>
          <p:nvSpPr>
            <p:cNvPr id="29" name="Rectangle 28"/>
            <p:cNvSpPr/>
            <p:nvPr/>
          </p:nvSpPr>
          <p:spPr>
            <a:xfrm>
              <a:off x="6400800" y="3521075"/>
              <a:ext cx="533400" cy="68579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6341285" y="3562350"/>
              <a:ext cx="440515" cy="568622"/>
            </a:xfrm>
            <a:prstGeom prst="rightArrow">
              <a:avLst>
                <a:gd name="adj1" fmla="val 52445"/>
                <a:gd name="adj2" fmla="val 89721"/>
              </a:avLst>
            </a:prstGeom>
            <a:solidFill>
              <a:srgbClr val="003399"/>
            </a:solidFill>
            <a:ln w="12700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0268981" y="2249881"/>
            <a:ext cx="1392000" cy="1536000"/>
          </a:xfrm>
          <a:prstGeom prst="roundRect">
            <a:avLst>
              <a:gd name="adj" fmla="val 29070"/>
            </a:avLst>
          </a:prstGeom>
          <a:solidFill>
            <a:srgbClr val="000099"/>
          </a:solidFill>
          <a:ln w="57150" cmpd="sng">
            <a:gradFill flip="none" rotWithShape="1">
              <a:gsLst>
                <a:gs pos="0">
                  <a:schemeClr val="bg1"/>
                </a:gs>
                <a:gs pos="76000">
                  <a:schemeClr val="bg1"/>
                </a:gs>
                <a:gs pos="69000">
                  <a:srgbClr val="000099"/>
                </a:gs>
                <a:gs pos="97000">
                  <a:srgbClr val="000099"/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algn="ctr" defTabSz="1219170">
              <a:defRPr/>
            </a:pPr>
            <a:r>
              <a:rPr lang="en-CA" sz="2133" b="1" dirty="0">
                <a:solidFill>
                  <a:prstClr val="white"/>
                </a:solidFill>
              </a:rPr>
              <a:t>High-Quality PRO Evidence</a:t>
            </a:r>
            <a:r>
              <a:rPr lang="en-CA" sz="2133" b="1" dirty="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3747" y="1550261"/>
            <a:ext cx="2159036" cy="7112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</a:rPr>
              <a:t>Trial Protocol Development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782950" y="1557546"/>
            <a:ext cx="1680000" cy="703916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rIns="96000"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</a:rPr>
              <a:t>Trial Accrual and Follow-up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455149" y="1557546"/>
            <a:ext cx="1680000" cy="7112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</a:rPr>
              <a:t>Trial Analysis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310367" y="1557546"/>
            <a:ext cx="2160000" cy="711200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</a:rPr>
              <a:t>Clinical Uptake of Trial Findings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145317" y="1557546"/>
            <a:ext cx="2160000" cy="711200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99"/>
                </a:solidFill>
              </a:rPr>
              <a:t>Trial Reporting </a:t>
            </a:r>
          </a:p>
        </p:txBody>
      </p:sp>
      <p:sp>
        <p:nvSpPr>
          <p:cNvPr id="17" name="Rounded Rectangle 16"/>
          <p:cNvSpPr/>
          <p:nvPr/>
        </p:nvSpPr>
        <p:spPr>
          <a:xfrm flipV="1">
            <a:off x="7343131" y="3823086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23194" y="4074363"/>
            <a:ext cx="1430675" cy="1405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Data Display Guidance </a:t>
            </a:r>
          </a:p>
        </p:txBody>
      </p:sp>
      <p:sp>
        <p:nvSpPr>
          <p:cNvPr id="14" name="Rounded Rectangle 13"/>
          <p:cNvSpPr>
            <a:spLocks/>
          </p:cNvSpPr>
          <p:nvPr/>
        </p:nvSpPr>
        <p:spPr>
          <a:xfrm flipV="1">
            <a:off x="2312318" y="4027905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2296283" y="4165697"/>
            <a:ext cx="1417103" cy="17334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ISOQOL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Measure 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Selection Standards</a:t>
            </a:r>
          </a:p>
        </p:txBody>
      </p:sp>
      <p:sp>
        <p:nvSpPr>
          <p:cNvPr id="39" name="TextBox 38"/>
          <p:cNvSpPr txBox="1">
            <a:spLocks noChangeAspect="1"/>
          </p:cNvSpPr>
          <p:nvPr/>
        </p:nvSpPr>
        <p:spPr>
          <a:xfrm>
            <a:off x="5646745" y="4329844"/>
            <a:ext cx="1419952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CONSORT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PRO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Report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srgbClr val="000099"/>
                </a:solidFill>
              </a:rPr>
              <a:t>Guidance</a:t>
            </a: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 flipV="1">
            <a:off x="9029061" y="4034460"/>
            <a:ext cx="1392000" cy="2016000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5715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CA" sz="24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1" name="TextBox 40"/>
          <p:cNvSpPr txBox="1">
            <a:spLocks noChangeAspect="1"/>
          </p:cNvSpPr>
          <p:nvPr/>
        </p:nvSpPr>
        <p:spPr>
          <a:xfrm>
            <a:off x="9009123" y="4481906"/>
            <a:ext cx="1429531" cy="10770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Clinician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Users’</a:t>
            </a:r>
          </a:p>
          <a:p>
            <a:pPr algn="ctr" defTabSz="1219170">
              <a:defRPr/>
            </a:pPr>
            <a:r>
              <a:rPr lang="en-US" sz="2133" b="1" dirty="0">
                <a:solidFill>
                  <a:prstClr val="white">
                    <a:lumMod val="75000"/>
                  </a:prstClr>
                </a:solidFill>
              </a:rPr>
              <a:t>Guide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DBB91BEC-E600-4340-A78B-ED6FA4F13FD8}"/>
              </a:ext>
            </a:extLst>
          </p:cNvPr>
          <p:cNvSpPr txBox="1">
            <a:spLocks/>
          </p:cNvSpPr>
          <p:nvPr/>
        </p:nvSpPr>
        <p:spPr>
          <a:xfrm>
            <a:off x="549577" y="393865"/>
            <a:ext cx="11032824" cy="827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5600" dirty="0">
                <a:solidFill>
                  <a:srgbClr val="2D2D8A"/>
                </a:solidFill>
                <a:cs typeface="Arial" panose="020B0604020202020204" pitchFamily="34" charset="0"/>
              </a:rPr>
              <a:t>Reporting the PRO Results Clearly (1)</a:t>
            </a:r>
          </a:p>
        </p:txBody>
      </p:sp>
    </p:spTree>
    <p:extLst>
      <p:ext uri="{BB962C8B-B14F-4D97-AF65-F5344CB8AC3E}">
        <p14:creationId xmlns:p14="http://schemas.microsoft.com/office/powerpoint/2010/main" val="4012651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70985-BB05-41FB-B20E-72F39DB86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71"/>
          <a:stretch/>
        </p:blipFill>
        <p:spPr>
          <a:xfrm>
            <a:off x="454527" y="437031"/>
            <a:ext cx="6398189" cy="4978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6C365-3553-479E-868B-C593EE72EDD6}"/>
              </a:ext>
            </a:extLst>
          </p:cNvPr>
          <p:cNvSpPr txBox="1"/>
          <p:nvPr/>
        </p:nvSpPr>
        <p:spPr>
          <a:xfrm>
            <a:off x="272716" y="6055380"/>
            <a:ext cx="619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04193">
              <a:defRPr/>
            </a:pPr>
            <a:r>
              <a:rPr lang="en-US" i="1" dirty="0">
                <a:solidFill>
                  <a:prstClr val="white"/>
                </a:solidFill>
                <a:latin typeface="Arial"/>
              </a:rPr>
              <a:t>Calvert et al, JAMA </a:t>
            </a:r>
          </a:p>
          <a:p>
            <a:pPr defTabSz="1204193">
              <a:defRPr/>
            </a:pPr>
            <a:r>
              <a:rPr lang="en-US" i="1" dirty="0">
                <a:solidFill>
                  <a:prstClr val="white"/>
                </a:solidFill>
                <a:latin typeface="Arial"/>
              </a:rPr>
              <a:t>2013, 309(8), 814-822</a:t>
            </a:r>
            <a:endParaRPr lang="en-AU" i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567A701-E754-467B-9C9D-99F2DEB48841}"/>
              </a:ext>
            </a:extLst>
          </p:cNvPr>
          <p:cNvSpPr txBox="1">
            <a:spLocks/>
          </p:cNvSpPr>
          <p:nvPr/>
        </p:nvSpPr>
        <p:spPr>
          <a:xfrm>
            <a:off x="3812672" y="2153769"/>
            <a:ext cx="7924801" cy="4267200"/>
          </a:xfrm>
          <a:prstGeom prst="rect">
            <a:avLst/>
          </a:prstGeom>
          <a:solidFill>
            <a:schemeClr val="bg1"/>
          </a:solidFill>
          <a:ln>
            <a:solidFill>
              <a:srgbClr val="1F378E"/>
            </a:solidFill>
          </a:ln>
        </p:spPr>
        <p:txBody>
          <a:bodyPr>
            <a:normAutofit/>
          </a:bodyPr>
          <a:lstStyle>
            <a:lvl1pPr marL="0" marR="0" indent="0" algn="ctr" defTabSz="685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Tx/>
              <a:buFont typeface="Arial" panose="020B0604020202020204" pitchFamily="34" charset="0"/>
              <a:buNone/>
              <a:tabLst/>
              <a:defRPr sz="279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6697" indent="-214114" algn="l" defTabSz="685167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6457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9040" indent="-171292" algn="l" defTabSz="6851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1622" indent="-171292" algn="l" defTabSz="6851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4206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6789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9371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1954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533">
              <a:defRPr/>
            </a:pPr>
            <a:r>
              <a:rPr lang="en-US" sz="2667" b="1" dirty="0">
                <a:solidFill>
                  <a:srgbClr val="2D2D8A"/>
                </a:solidFill>
                <a:latin typeface="Calibri" panose="020F0502020204030204"/>
              </a:rPr>
              <a:t>Reporting PRO Results Clearly (1)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Identify PRO as primary or secondary endpoint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State PRO hypothesis, specifying domains if applicable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Provide/cite evidence of PRO instrument validity and reliability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Summarize PRO data collection procedures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State statistical approaches for dealing with missing data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Address PRO-specific limitations and implications for generalizability</a:t>
            </a:r>
          </a:p>
        </p:txBody>
      </p:sp>
    </p:spTree>
    <p:extLst>
      <p:ext uri="{BB962C8B-B14F-4D97-AF65-F5344CB8AC3E}">
        <p14:creationId xmlns:p14="http://schemas.microsoft.com/office/powerpoint/2010/main" val="404547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B85FD9C-C4BA-4A40-8A83-F13D3738E5E0}"/>
              </a:ext>
            </a:extLst>
          </p:cNvPr>
          <p:cNvGrpSpPr/>
          <p:nvPr/>
        </p:nvGrpSpPr>
        <p:grpSpPr>
          <a:xfrm>
            <a:off x="645829" y="1550260"/>
            <a:ext cx="11047234" cy="4505729"/>
            <a:chOff x="549577" y="1357756"/>
            <a:chExt cx="11047234" cy="4505729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9405600" y="2522153"/>
              <a:ext cx="0" cy="134400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ounded Rectangle 1"/>
            <p:cNvSpPr/>
            <p:nvPr/>
          </p:nvSpPr>
          <p:spPr>
            <a:xfrm flipV="1">
              <a:off x="559252" y="3598665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 flipV="1">
              <a:off x="3910621" y="3608407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593652" y="2539510"/>
              <a:ext cx="10122307" cy="479935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421376" y="2370870"/>
              <a:ext cx="9906325" cy="601189"/>
              <a:chOff x="1028700" y="2806658"/>
              <a:chExt cx="7429744" cy="450892"/>
            </a:xfrm>
          </p:grpSpPr>
          <p:sp>
            <p:nvSpPr>
              <p:cNvPr id="37" name="Freeform 36"/>
              <p:cNvSpPr/>
              <p:nvPr/>
            </p:nvSpPr>
            <p:spPr>
              <a:xfrm flipV="1">
                <a:off x="4823261" y="2860284"/>
                <a:ext cx="2707599" cy="340435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  <a:gd name="connsiteX0" fmla="*/ 10632 w 7357730"/>
                  <a:gd name="connsiteY0" fmla="*/ 148856 h 510484"/>
                  <a:gd name="connsiteX1" fmla="*/ 563525 w 7357730"/>
                  <a:gd name="connsiteY1" fmla="*/ 53163 h 510484"/>
                  <a:gd name="connsiteX2" fmla="*/ 1414130 w 7357730"/>
                  <a:gd name="connsiteY2" fmla="*/ 0 h 510484"/>
                  <a:gd name="connsiteX3" fmla="*/ 2246405 w 7357730"/>
                  <a:gd name="connsiteY3" fmla="*/ 15625 h 510484"/>
                  <a:gd name="connsiteX4" fmla="*/ 2684427 w 7357730"/>
                  <a:gd name="connsiteY4" fmla="*/ 61116 h 510484"/>
                  <a:gd name="connsiteX5" fmla="*/ 3157870 w 7357730"/>
                  <a:gd name="connsiteY5" fmla="*/ 127591 h 510484"/>
                  <a:gd name="connsiteX6" fmla="*/ 3987209 w 7357730"/>
                  <a:gd name="connsiteY6" fmla="*/ 276447 h 510484"/>
                  <a:gd name="connsiteX7" fmla="*/ 4795284 w 7357730"/>
                  <a:gd name="connsiteY7" fmla="*/ 361507 h 510484"/>
                  <a:gd name="connsiteX8" fmla="*/ 5709684 w 7357730"/>
                  <a:gd name="connsiteY8" fmla="*/ 350875 h 510484"/>
                  <a:gd name="connsiteX9" fmla="*/ 6730409 w 7357730"/>
                  <a:gd name="connsiteY9" fmla="*/ 233916 h 510484"/>
                  <a:gd name="connsiteX10" fmla="*/ 7357730 w 7357730"/>
                  <a:gd name="connsiteY10" fmla="*/ 74428 h 510484"/>
                  <a:gd name="connsiteX11" fmla="*/ 7357730 w 7357730"/>
                  <a:gd name="connsiteY11" fmla="*/ 255182 h 510484"/>
                  <a:gd name="connsiteX12" fmla="*/ 6262577 w 7357730"/>
                  <a:gd name="connsiteY12" fmla="*/ 457200 h 510484"/>
                  <a:gd name="connsiteX13" fmla="*/ 5840199 w 7357730"/>
                  <a:gd name="connsiteY13" fmla="*/ 510484 h 510484"/>
                  <a:gd name="connsiteX14" fmla="*/ 5263116 w 7357730"/>
                  <a:gd name="connsiteY14" fmla="*/ 510363 h 510484"/>
                  <a:gd name="connsiteX15" fmla="*/ 4433777 w 7357730"/>
                  <a:gd name="connsiteY15" fmla="*/ 467833 h 510484"/>
                  <a:gd name="connsiteX16" fmla="*/ 3136604 w 7357730"/>
                  <a:gd name="connsiteY16" fmla="*/ 276447 h 510484"/>
                  <a:gd name="connsiteX17" fmla="*/ 2551814 w 7357730"/>
                  <a:gd name="connsiteY17" fmla="*/ 191386 h 510484"/>
                  <a:gd name="connsiteX18" fmla="*/ 1935125 w 7357730"/>
                  <a:gd name="connsiteY18" fmla="*/ 148856 h 510484"/>
                  <a:gd name="connsiteX19" fmla="*/ 1063256 w 7357730"/>
                  <a:gd name="connsiteY19" fmla="*/ 170121 h 510484"/>
                  <a:gd name="connsiteX20" fmla="*/ 265814 w 7357730"/>
                  <a:gd name="connsiteY20" fmla="*/ 255182 h 510484"/>
                  <a:gd name="connsiteX21" fmla="*/ 0 w 7357730"/>
                  <a:gd name="connsiteY21" fmla="*/ 318977 h 510484"/>
                  <a:gd name="connsiteX22" fmla="*/ 10632 w 7357730"/>
                  <a:gd name="connsiteY22" fmla="*/ 148856 h 510484"/>
                  <a:gd name="connsiteX0" fmla="*/ 10632 w 7357730"/>
                  <a:gd name="connsiteY0" fmla="*/ 148856 h 520064"/>
                  <a:gd name="connsiteX1" fmla="*/ 563525 w 7357730"/>
                  <a:gd name="connsiteY1" fmla="*/ 53163 h 520064"/>
                  <a:gd name="connsiteX2" fmla="*/ 1414130 w 7357730"/>
                  <a:gd name="connsiteY2" fmla="*/ 0 h 520064"/>
                  <a:gd name="connsiteX3" fmla="*/ 2246405 w 7357730"/>
                  <a:gd name="connsiteY3" fmla="*/ 15625 h 520064"/>
                  <a:gd name="connsiteX4" fmla="*/ 2684427 w 7357730"/>
                  <a:gd name="connsiteY4" fmla="*/ 61116 h 520064"/>
                  <a:gd name="connsiteX5" fmla="*/ 3157870 w 7357730"/>
                  <a:gd name="connsiteY5" fmla="*/ 127591 h 520064"/>
                  <a:gd name="connsiteX6" fmla="*/ 3987209 w 7357730"/>
                  <a:gd name="connsiteY6" fmla="*/ 276447 h 520064"/>
                  <a:gd name="connsiteX7" fmla="*/ 4795284 w 7357730"/>
                  <a:gd name="connsiteY7" fmla="*/ 361507 h 520064"/>
                  <a:gd name="connsiteX8" fmla="*/ 5709684 w 7357730"/>
                  <a:gd name="connsiteY8" fmla="*/ 350875 h 520064"/>
                  <a:gd name="connsiteX9" fmla="*/ 6730409 w 7357730"/>
                  <a:gd name="connsiteY9" fmla="*/ 233916 h 520064"/>
                  <a:gd name="connsiteX10" fmla="*/ 7357730 w 7357730"/>
                  <a:gd name="connsiteY10" fmla="*/ 74428 h 520064"/>
                  <a:gd name="connsiteX11" fmla="*/ 7357730 w 7357730"/>
                  <a:gd name="connsiteY11" fmla="*/ 255182 h 520064"/>
                  <a:gd name="connsiteX12" fmla="*/ 6262577 w 7357730"/>
                  <a:gd name="connsiteY12" fmla="*/ 457200 h 520064"/>
                  <a:gd name="connsiteX13" fmla="*/ 5840199 w 7357730"/>
                  <a:gd name="connsiteY13" fmla="*/ 510484 h 520064"/>
                  <a:gd name="connsiteX14" fmla="*/ 5263116 w 7357730"/>
                  <a:gd name="connsiteY14" fmla="*/ 520064 h 520064"/>
                  <a:gd name="connsiteX15" fmla="*/ 4433777 w 7357730"/>
                  <a:gd name="connsiteY15" fmla="*/ 467833 h 520064"/>
                  <a:gd name="connsiteX16" fmla="*/ 3136604 w 7357730"/>
                  <a:gd name="connsiteY16" fmla="*/ 276447 h 520064"/>
                  <a:gd name="connsiteX17" fmla="*/ 2551814 w 7357730"/>
                  <a:gd name="connsiteY17" fmla="*/ 191386 h 520064"/>
                  <a:gd name="connsiteX18" fmla="*/ 1935125 w 7357730"/>
                  <a:gd name="connsiteY18" fmla="*/ 148856 h 520064"/>
                  <a:gd name="connsiteX19" fmla="*/ 1063256 w 7357730"/>
                  <a:gd name="connsiteY19" fmla="*/ 170121 h 520064"/>
                  <a:gd name="connsiteX20" fmla="*/ 265814 w 7357730"/>
                  <a:gd name="connsiteY20" fmla="*/ 255182 h 520064"/>
                  <a:gd name="connsiteX21" fmla="*/ 0 w 7357730"/>
                  <a:gd name="connsiteY21" fmla="*/ 318977 h 520064"/>
                  <a:gd name="connsiteX22" fmla="*/ 10632 w 7357730"/>
                  <a:gd name="connsiteY22" fmla="*/ 148856 h 520064"/>
                  <a:gd name="connsiteX0" fmla="*/ 10632 w 7357730"/>
                  <a:gd name="connsiteY0" fmla="*/ 148856 h 520064"/>
                  <a:gd name="connsiteX1" fmla="*/ 563525 w 7357730"/>
                  <a:gd name="connsiteY1" fmla="*/ 53163 h 520064"/>
                  <a:gd name="connsiteX2" fmla="*/ 1414130 w 7357730"/>
                  <a:gd name="connsiteY2" fmla="*/ 0 h 520064"/>
                  <a:gd name="connsiteX3" fmla="*/ 2246405 w 7357730"/>
                  <a:gd name="connsiteY3" fmla="*/ 15625 h 520064"/>
                  <a:gd name="connsiteX4" fmla="*/ 2684427 w 7357730"/>
                  <a:gd name="connsiteY4" fmla="*/ 61116 h 520064"/>
                  <a:gd name="connsiteX5" fmla="*/ 3157870 w 7357730"/>
                  <a:gd name="connsiteY5" fmla="*/ 127591 h 520064"/>
                  <a:gd name="connsiteX6" fmla="*/ 3987209 w 7357730"/>
                  <a:gd name="connsiteY6" fmla="*/ 276447 h 520064"/>
                  <a:gd name="connsiteX7" fmla="*/ 4795284 w 7357730"/>
                  <a:gd name="connsiteY7" fmla="*/ 361507 h 520064"/>
                  <a:gd name="connsiteX8" fmla="*/ 5709684 w 7357730"/>
                  <a:gd name="connsiteY8" fmla="*/ 350875 h 520064"/>
                  <a:gd name="connsiteX9" fmla="*/ 6730409 w 7357730"/>
                  <a:gd name="connsiteY9" fmla="*/ 233916 h 520064"/>
                  <a:gd name="connsiteX10" fmla="*/ 7357730 w 7357730"/>
                  <a:gd name="connsiteY10" fmla="*/ 74428 h 520064"/>
                  <a:gd name="connsiteX11" fmla="*/ 7357730 w 7357730"/>
                  <a:gd name="connsiteY11" fmla="*/ 255182 h 520064"/>
                  <a:gd name="connsiteX12" fmla="*/ 6262577 w 7357730"/>
                  <a:gd name="connsiteY12" fmla="*/ 457200 h 520064"/>
                  <a:gd name="connsiteX13" fmla="*/ 5822943 w 7357730"/>
                  <a:gd name="connsiteY13" fmla="*/ 500784 h 520064"/>
                  <a:gd name="connsiteX14" fmla="*/ 5263116 w 7357730"/>
                  <a:gd name="connsiteY14" fmla="*/ 520064 h 520064"/>
                  <a:gd name="connsiteX15" fmla="*/ 4433777 w 7357730"/>
                  <a:gd name="connsiteY15" fmla="*/ 467833 h 520064"/>
                  <a:gd name="connsiteX16" fmla="*/ 3136604 w 7357730"/>
                  <a:gd name="connsiteY16" fmla="*/ 276447 h 520064"/>
                  <a:gd name="connsiteX17" fmla="*/ 2551814 w 7357730"/>
                  <a:gd name="connsiteY17" fmla="*/ 191386 h 520064"/>
                  <a:gd name="connsiteX18" fmla="*/ 1935125 w 7357730"/>
                  <a:gd name="connsiteY18" fmla="*/ 148856 h 520064"/>
                  <a:gd name="connsiteX19" fmla="*/ 1063256 w 7357730"/>
                  <a:gd name="connsiteY19" fmla="*/ 170121 h 520064"/>
                  <a:gd name="connsiteX20" fmla="*/ 265814 w 7357730"/>
                  <a:gd name="connsiteY20" fmla="*/ 255182 h 520064"/>
                  <a:gd name="connsiteX21" fmla="*/ 0 w 7357730"/>
                  <a:gd name="connsiteY21" fmla="*/ 318977 h 520064"/>
                  <a:gd name="connsiteX22" fmla="*/ 10632 w 7357730"/>
                  <a:gd name="connsiteY22" fmla="*/ 148856 h 520064"/>
                  <a:gd name="connsiteX0" fmla="*/ 10632 w 7357730"/>
                  <a:gd name="connsiteY0" fmla="*/ 148856 h 520064"/>
                  <a:gd name="connsiteX1" fmla="*/ 563525 w 7357730"/>
                  <a:gd name="connsiteY1" fmla="*/ 53163 h 520064"/>
                  <a:gd name="connsiteX2" fmla="*/ 1414130 w 7357730"/>
                  <a:gd name="connsiteY2" fmla="*/ 0 h 520064"/>
                  <a:gd name="connsiteX3" fmla="*/ 2246405 w 7357730"/>
                  <a:gd name="connsiteY3" fmla="*/ 15625 h 520064"/>
                  <a:gd name="connsiteX4" fmla="*/ 2684427 w 7357730"/>
                  <a:gd name="connsiteY4" fmla="*/ 61116 h 520064"/>
                  <a:gd name="connsiteX5" fmla="*/ 3157870 w 7357730"/>
                  <a:gd name="connsiteY5" fmla="*/ 127591 h 520064"/>
                  <a:gd name="connsiteX6" fmla="*/ 3987209 w 7357730"/>
                  <a:gd name="connsiteY6" fmla="*/ 276447 h 520064"/>
                  <a:gd name="connsiteX7" fmla="*/ 4795284 w 7357730"/>
                  <a:gd name="connsiteY7" fmla="*/ 361507 h 520064"/>
                  <a:gd name="connsiteX8" fmla="*/ 5709684 w 7357730"/>
                  <a:gd name="connsiteY8" fmla="*/ 350875 h 520064"/>
                  <a:gd name="connsiteX9" fmla="*/ 6730409 w 7357730"/>
                  <a:gd name="connsiteY9" fmla="*/ 233916 h 520064"/>
                  <a:gd name="connsiteX10" fmla="*/ 7357730 w 7357730"/>
                  <a:gd name="connsiteY10" fmla="*/ 74428 h 520064"/>
                  <a:gd name="connsiteX11" fmla="*/ 7357730 w 7357730"/>
                  <a:gd name="connsiteY11" fmla="*/ 255182 h 520064"/>
                  <a:gd name="connsiteX12" fmla="*/ 6262577 w 7357730"/>
                  <a:gd name="connsiteY12" fmla="*/ 457200 h 520064"/>
                  <a:gd name="connsiteX13" fmla="*/ 5822943 w 7357730"/>
                  <a:gd name="connsiteY13" fmla="*/ 500784 h 520064"/>
                  <a:gd name="connsiteX14" fmla="*/ 5263116 w 7357730"/>
                  <a:gd name="connsiteY14" fmla="*/ 520064 h 520064"/>
                  <a:gd name="connsiteX15" fmla="*/ 4433777 w 7357730"/>
                  <a:gd name="connsiteY15" fmla="*/ 467833 h 520064"/>
                  <a:gd name="connsiteX16" fmla="*/ 3136604 w 7357730"/>
                  <a:gd name="connsiteY16" fmla="*/ 276447 h 520064"/>
                  <a:gd name="connsiteX17" fmla="*/ 2551814 w 7357730"/>
                  <a:gd name="connsiteY17" fmla="*/ 191386 h 520064"/>
                  <a:gd name="connsiteX18" fmla="*/ 1935125 w 7357730"/>
                  <a:gd name="connsiteY18" fmla="*/ 148856 h 520064"/>
                  <a:gd name="connsiteX19" fmla="*/ 1063256 w 7357730"/>
                  <a:gd name="connsiteY19" fmla="*/ 170121 h 520064"/>
                  <a:gd name="connsiteX20" fmla="*/ 265814 w 7357730"/>
                  <a:gd name="connsiteY20" fmla="*/ 255182 h 520064"/>
                  <a:gd name="connsiteX21" fmla="*/ 0 w 7357730"/>
                  <a:gd name="connsiteY21" fmla="*/ 318977 h 520064"/>
                  <a:gd name="connsiteX22" fmla="*/ 10632 w 7357730"/>
                  <a:gd name="connsiteY22" fmla="*/ 148856 h 520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357730" h="520064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cubicBezTo>
                      <a:pt x="6098777" y="465261"/>
                      <a:pt x="5986742" y="483023"/>
                      <a:pt x="5822943" y="500784"/>
                    </a:cubicBezTo>
                    <a:lnTo>
                      <a:pt x="5263116" y="520064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2203154" y="2807291"/>
                <a:ext cx="5592726" cy="415107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946108 w 7357730"/>
                  <a:gd name="connsiteY14" fmla="*/ 502258 h 510363"/>
                  <a:gd name="connsiteX15" fmla="*/ 4433777 w 7357730"/>
                  <a:gd name="connsiteY15" fmla="*/ 467833 h 510363"/>
                  <a:gd name="connsiteX16" fmla="*/ 3136604 w 7357730"/>
                  <a:gd name="connsiteY16" fmla="*/ 276447 h 510363"/>
                  <a:gd name="connsiteX17" fmla="*/ 2551814 w 7357730"/>
                  <a:gd name="connsiteY17" fmla="*/ 191386 h 510363"/>
                  <a:gd name="connsiteX18" fmla="*/ 1935125 w 7357730"/>
                  <a:gd name="connsiteY18" fmla="*/ 148856 h 510363"/>
                  <a:gd name="connsiteX19" fmla="*/ 1063256 w 7357730"/>
                  <a:gd name="connsiteY19" fmla="*/ 170121 h 510363"/>
                  <a:gd name="connsiteX20" fmla="*/ 265814 w 7357730"/>
                  <a:gd name="connsiteY20" fmla="*/ 255182 h 510363"/>
                  <a:gd name="connsiteX21" fmla="*/ 0 w 7357730"/>
                  <a:gd name="connsiteY21" fmla="*/ 318977 h 510363"/>
                  <a:gd name="connsiteX22" fmla="*/ 10632 w 7357730"/>
                  <a:gd name="connsiteY22" fmla="*/ 148856 h 5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357730" h="510363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lnTo>
                      <a:pt x="5263116" y="510363"/>
                    </a:lnTo>
                    <a:lnTo>
                      <a:pt x="4946108" y="502258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487433" y="2892430"/>
                <a:ext cx="4926904" cy="310588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357730" h="510363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lnTo>
                      <a:pt x="5263116" y="510363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 flipV="1">
                <a:off x="1028700" y="2897599"/>
                <a:ext cx="6786230" cy="359951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357730" h="510363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lnTo>
                      <a:pt x="5263116" y="510363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4191244" y="2806658"/>
                <a:ext cx="4267200" cy="394063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357730" h="510363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lnTo>
                      <a:pt x="5263116" y="510363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gradFill>
                <a:gsLst>
                  <a:gs pos="0">
                    <a:srgbClr val="009BD2">
                      <a:alpha val="0"/>
                    </a:srgbClr>
                  </a:gs>
                  <a:gs pos="24000">
                    <a:srgbClr val="009BD2"/>
                  </a:gs>
                  <a:gs pos="100000">
                    <a:srgbClr val="009BD2"/>
                  </a:gs>
                </a:gsLst>
                <a:lin ang="0" scaled="1"/>
              </a:gra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1277600" y="2694441"/>
              <a:ext cx="0" cy="895092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585539" y="2941273"/>
              <a:ext cx="0" cy="91200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3600" y="2485532"/>
              <a:ext cx="0" cy="110400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357600" y="2564667"/>
              <a:ext cx="0" cy="124800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678400" y="2478581"/>
              <a:ext cx="0" cy="1152000"/>
            </a:xfrm>
            <a:prstGeom prst="line">
              <a:avLst/>
            </a:prstGeom>
            <a:ln w="22225">
              <a:solidFill>
                <a:srgbClr val="009B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85019" y="3898564"/>
              <a:ext cx="1396539" cy="1405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SPIRIT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 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Protocol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Guidance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07117" y="4062408"/>
              <a:ext cx="1412723" cy="10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SISAQOL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Analysis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Guidance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5536" y="2386953"/>
              <a:ext cx="592915" cy="711200"/>
              <a:chOff x="6341285" y="3521075"/>
              <a:chExt cx="592915" cy="685795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6400800" y="3521075"/>
                <a:ext cx="533400" cy="68579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Right Arrow 2"/>
              <p:cNvSpPr/>
              <p:nvPr/>
            </p:nvSpPr>
            <p:spPr>
              <a:xfrm>
                <a:off x="6341285" y="3562350"/>
                <a:ext cx="440515" cy="568622"/>
              </a:xfrm>
              <a:prstGeom prst="rightArrow">
                <a:avLst>
                  <a:gd name="adj1" fmla="val 52445"/>
                  <a:gd name="adj2" fmla="val 89721"/>
                </a:avLst>
              </a:prstGeom>
              <a:solidFill>
                <a:srgbClr val="003399"/>
              </a:solidFill>
              <a:ln w="12700"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Rounded Rectangle 29"/>
            <p:cNvSpPr/>
            <p:nvPr/>
          </p:nvSpPr>
          <p:spPr>
            <a:xfrm>
              <a:off x="10204811" y="2057376"/>
              <a:ext cx="1392000" cy="1536000"/>
            </a:xfrm>
            <a:prstGeom prst="roundRect">
              <a:avLst>
                <a:gd name="adj" fmla="val 29070"/>
              </a:avLst>
            </a:prstGeom>
            <a:solidFill>
              <a:srgbClr val="000099"/>
            </a:solidFill>
            <a:ln w="57150" cmpd="sng">
              <a:gradFill flip="none" rotWithShape="1">
                <a:gsLst>
                  <a:gs pos="0">
                    <a:schemeClr val="bg1"/>
                  </a:gs>
                  <a:gs pos="76000">
                    <a:schemeClr val="bg1"/>
                  </a:gs>
                  <a:gs pos="69000">
                    <a:srgbClr val="000099"/>
                  </a:gs>
                  <a:gs pos="97000">
                    <a:srgbClr val="000099"/>
                  </a:gs>
                </a:gsLst>
                <a:path path="rect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algn="ctr" defTabSz="1219170">
                <a:defRPr/>
              </a:pPr>
              <a:r>
                <a:rPr lang="en-CA" sz="2133" b="1" dirty="0">
                  <a:solidFill>
                    <a:prstClr val="white"/>
                  </a:solidFill>
                </a:rPr>
                <a:t>High-Quality PRO Evidence</a:t>
              </a:r>
              <a:r>
                <a:rPr lang="en-CA" sz="2133" b="1" dirty="0">
                  <a:solidFill>
                    <a:srgbClr val="003399"/>
                  </a:solidFill>
                </a:rPr>
                <a:t> 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49577" y="1357756"/>
              <a:ext cx="2159036" cy="711200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prstClr val="white">
                      <a:lumMod val="75000"/>
                    </a:prstClr>
                  </a:solidFill>
                </a:rPr>
                <a:t>Trial Protocol Development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2718780" y="1365041"/>
              <a:ext cx="1680000" cy="703916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rIns="96000"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prstClr val="white">
                      <a:lumMod val="75000"/>
                    </a:prstClr>
                  </a:solidFill>
                </a:rPr>
                <a:t>Trial Accrual and Follow-up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4390979" y="1365041"/>
              <a:ext cx="1680000" cy="711200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prstClr val="white">
                      <a:lumMod val="75000"/>
                    </a:prstClr>
                  </a:solidFill>
                </a:rPr>
                <a:t>Trial Analysis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246197" y="1365041"/>
              <a:ext cx="2160000" cy="711200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prstClr val="white">
                      <a:lumMod val="75000"/>
                    </a:prstClr>
                  </a:solidFill>
                </a:rPr>
                <a:t>Clinical Uptake of Trial Findings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6081147" y="1365041"/>
              <a:ext cx="2160000" cy="711200"/>
            </a:xfrm>
            <a:prstGeom prst="round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srgbClr val="000099"/>
                  </a:solidFill>
                </a:rPr>
                <a:t>Trial Reporting 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 flipV="1">
              <a:off x="7278961" y="3630581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rgbClr val="009B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59024" y="3881858"/>
              <a:ext cx="1430675" cy="140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srgbClr val="000099"/>
                  </a:solidFill>
                </a:rPr>
                <a:t>PRO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srgbClr val="000099"/>
                  </a:solidFill>
                </a:rPr>
                <a:t>Data Display Guidance </a:t>
              </a:r>
            </a:p>
          </p:txBody>
        </p:sp>
        <p:sp>
          <p:nvSpPr>
            <p:cNvPr id="14" name="Rounded Rectangle 13"/>
            <p:cNvSpPr>
              <a:spLocks/>
            </p:cNvSpPr>
            <p:nvPr/>
          </p:nvSpPr>
          <p:spPr>
            <a:xfrm flipV="1">
              <a:off x="2248148" y="3835400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2" name="TextBox 11"/>
            <p:cNvSpPr txBox="1">
              <a:spLocks noChangeAspect="1"/>
            </p:cNvSpPr>
            <p:nvPr/>
          </p:nvSpPr>
          <p:spPr>
            <a:xfrm>
              <a:off x="2232113" y="3973192"/>
              <a:ext cx="1417103" cy="17334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ISOQOL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Measure 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Selection Standards</a:t>
              </a:r>
            </a:p>
          </p:txBody>
        </p:sp>
        <p:sp>
          <p:nvSpPr>
            <p:cNvPr id="18" name="Rounded Rectangle 17"/>
            <p:cNvSpPr>
              <a:spLocks/>
            </p:cNvSpPr>
            <p:nvPr/>
          </p:nvSpPr>
          <p:spPr>
            <a:xfrm flipV="1">
              <a:off x="5596551" y="3847485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39" name="TextBox 38"/>
            <p:cNvSpPr txBox="1">
              <a:spLocks noChangeAspect="1"/>
            </p:cNvSpPr>
            <p:nvPr/>
          </p:nvSpPr>
          <p:spPr>
            <a:xfrm>
              <a:off x="5582575" y="4137339"/>
              <a:ext cx="1419952" cy="1405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CONSORT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Report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Guidance</a:t>
              </a:r>
            </a:p>
          </p:txBody>
        </p:sp>
        <p:sp>
          <p:nvSpPr>
            <p:cNvPr id="16" name="Rounded Rectangle 15"/>
            <p:cNvSpPr>
              <a:spLocks/>
            </p:cNvSpPr>
            <p:nvPr/>
          </p:nvSpPr>
          <p:spPr>
            <a:xfrm flipV="1">
              <a:off x="8964891" y="3841955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41" name="TextBox 40"/>
            <p:cNvSpPr txBox="1">
              <a:spLocks noChangeAspect="1"/>
            </p:cNvSpPr>
            <p:nvPr/>
          </p:nvSpPr>
          <p:spPr>
            <a:xfrm>
              <a:off x="8944953" y="4289401"/>
              <a:ext cx="1429531" cy="10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Clinician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Users’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Guide</a:t>
              </a: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46184534-1A8F-034C-B844-A4813CD7B746}"/>
              </a:ext>
            </a:extLst>
          </p:cNvPr>
          <p:cNvSpPr txBox="1">
            <a:spLocks/>
          </p:cNvSpPr>
          <p:nvPr/>
        </p:nvSpPr>
        <p:spPr>
          <a:xfrm>
            <a:off x="549577" y="393865"/>
            <a:ext cx="11032824" cy="827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5600" dirty="0">
                <a:solidFill>
                  <a:srgbClr val="2D2D8A"/>
                </a:solidFill>
                <a:cs typeface="Arial" panose="020B0604020202020204" pitchFamily="34" charset="0"/>
              </a:rPr>
              <a:t>Reporting the PRO Results Clearly (2)</a:t>
            </a:r>
          </a:p>
        </p:txBody>
      </p: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CAE0E061-641D-0542-9C3C-385C23D4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58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478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8" y="398780"/>
            <a:ext cx="9616404" cy="3724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8C8741-2802-427A-9A70-9D26511C5326}"/>
              </a:ext>
            </a:extLst>
          </p:cNvPr>
          <p:cNvSpPr txBox="1"/>
          <p:nvPr/>
        </p:nvSpPr>
        <p:spPr>
          <a:xfrm>
            <a:off x="229935" y="6021398"/>
            <a:ext cx="619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04193">
              <a:defRPr/>
            </a:pPr>
            <a:r>
              <a:rPr lang="en-US" i="1" dirty="0">
                <a:solidFill>
                  <a:prstClr val="white"/>
                </a:solidFill>
                <a:latin typeface="Arial"/>
              </a:rPr>
              <a:t>Snyder et al, Qual Life Res </a:t>
            </a:r>
          </a:p>
          <a:p>
            <a:pPr defTabSz="1204193">
              <a:defRPr/>
            </a:pPr>
            <a:r>
              <a:rPr lang="en-US" i="1" dirty="0">
                <a:solidFill>
                  <a:prstClr val="white"/>
                </a:solidFill>
                <a:latin typeface="Arial"/>
              </a:rPr>
              <a:t>2019, 28(2), 345-356</a:t>
            </a:r>
            <a:endParaRPr lang="en-AU" i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35FAFFD6-6E01-43C9-B2BA-69D22226783F}"/>
              </a:ext>
            </a:extLst>
          </p:cNvPr>
          <p:cNvSpPr txBox="1">
            <a:spLocks/>
          </p:cNvSpPr>
          <p:nvPr/>
        </p:nvSpPr>
        <p:spPr>
          <a:xfrm>
            <a:off x="3716422" y="3467768"/>
            <a:ext cx="7924801" cy="2815240"/>
          </a:xfrm>
          <a:prstGeom prst="rect">
            <a:avLst/>
          </a:prstGeom>
          <a:solidFill>
            <a:schemeClr val="bg1"/>
          </a:solidFill>
          <a:ln>
            <a:solidFill>
              <a:srgbClr val="1F378E"/>
            </a:solidFill>
          </a:ln>
        </p:spPr>
        <p:txBody>
          <a:bodyPr>
            <a:normAutofit/>
          </a:bodyPr>
          <a:lstStyle>
            <a:lvl1pPr marL="0" marR="0" indent="0" algn="ctr" defTabSz="685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Tx/>
              <a:buFont typeface="Arial" panose="020B0604020202020204" pitchFamily="34" charset="0"/>
              <a:buNone/>
              <a:tabLst/>
              <a:defRPr sz="279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6697" indent="-214114" algn="l" defTabSz="685167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6457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9040" indent="-171292" algn="l" defTabSz="6851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1622" indent="-171292" algn="l" defTabSz="6851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4206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6789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9371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1954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533">
              <a:defRPr/>
            </a:pPr>
            <a:r>
              <a:rPr lang="en-US" sz="2667" b="1" dirty="0">
                <a:solidFill>
                  <a:srgbClr val="2D2D8A"/>
                </a:solidFill>
                <a:latin typeface="Calibri" panose="020F0502020204030204"/>
              </a:rPr>
              <a:t>Reporting PRO Results Clearly (2)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Directionality (whether higher scores are better or worse)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Conveying score meaning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Conveying statistically significant differences</a:t>
            </a:r>
          </a:p>
          <a:p>
            <a:pPr marL="609585" indent="-609585" algn="l" defTabSz="913533">
              <a:buFont typeface="Arial" panose="020B0604020202020204" pitchFamily="34" charset="0"/>
              <a:buChar char="•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Illustrating clinically important differences</a:t>
            </a:r>
          </a:p>
        </p:txBody>
      </p:sp>
    </p:spTree>
    <p:extLst>
      <p:ext uri="{BB962C8B-B14F-4D97-AF65-F5344CB8AC3E}">
        <p14:creationId xmlns:p14="http://schemas.microsoft.com/office/powerpoint/2010/main" val="350556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2650" y="-78187"/>
            <a:ext cx="78867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dirty="0">
                <a:latin typeface="Arial" charset="0"/>
              </a:rPr>
              <a:t>BR.5 QOL</a:t>
            </a:r>
          </a:p>
        </p:txBody>
      </p:sp>
      <p:sp>
        <p:nvSpPr>
          <p:cNvPr id="65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Shortly after the trial started, </a:t>
            </a:r>
            <a:r>
              <a:rPr lang="en-US" dirty="0" err="1"/>
              <a:t>centres</a:t>
            </a:r>
            <a:r>
              <a:rPr lang="en-US" dirty="0"/>
              <a:t> were asked to participate in the QOL component of the trial</a:t>
            </a:r>
          </a:p>
          <a:p>
            <a:pPr lvl="1" eaLnBrk="1" hangingPunct="1">
              <a:defRPr/>
            </a:pPr>
            <a:r>
              <a:rPr lang="en-US" sz="2800" dirty="0"/>
              <a:t>They were given the option to use both Sickness Impact Profile (SIP) and Functional Living Index –Cancer (FLIC) questionnaires, only FLIC, or not participate</a:t>
            </a:r>
          </a:p>
          <a:p>
            <a:pPr marL="457200" lvl="1" indent="0"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dirty="0"/>
              <a:t>Almost all </a:t>
            </a:r>
            <a:r>
              <a:rPr lang="en-US" dirty="0" err="1"/>
              <a:t>centres</a:t>
            </a:r>
            <a:r>
              <a:rPr lang="en-US" dirty="0"/>
              <a:t> agreed to participate and most chose to use both instruments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13478" y="935041"/>
            <a:ext cx="5428544" cy="85725"/>
          </a:xfrm>
          <a:prstGeom prst="rect">
            <a:avLst/>
          </a:prstGeom>
          <a:gradFill rotWithShape="1">
            <a:gsLst>
              <a:gs pos="0">
                <a:srgbClr val="000099">
                  <a:alpha val="2000"/>
                </a:srgbClr>
              </a:gs>
              <a:gs pos="50000">
                <a:schemeClr val="hlink"/>
              </a:gs>
              <a:gs pos="100000">
                <a:srgbClr val="000099">
                  <a:alpha val="2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085" tIns="38042" rIns="76085" bIns="38042" anchor="ctr"/>
          <a:lstStyle/>
          <a:p>
            <a:pPr eaLnBrk="1" hangingPunct="1">
              <a:lnSpc>
                <a:spcPct val="120000"/>
              </a:lnSpc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4"/>
          <a:stretch/>
        </p:blipFill>
        <p:spPr bwMode="auto">
          <a:xfrm>
            <a:off x="3384885" y="429126"/>
            <a:ext cx="8180366" cy="599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4317" y="2276893"/>
            <a:ext cx="2523957" cy="14569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685150" rtl="0" eaLnBrk="1" latinLnBrk="0" hangingPunct="1">
              <a:spcBef>
                <a:spcPct val="0"/>
              </a:spcBef>
              <a:buNone/>
              <a:defRPr sz="3597" b="1" kern="1200">
                <a:solidFill>
                  <a:srgbClr val="3A3A8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defTabSz="913510">
              <a:defRPr/>
            </a:pPr>
            <a:br>
              <a:rPr lang="en-US" sz="4600" b="0" dirty="0">
                <a:solidFill>
                  <a:srgbClr val="2D2D8A"/>
                </a:solidFill>
                <a:latin typeface="Calibri Light" panose="020F0302020204030204"/>
              </a:rPr>
            </a:br>
            <a:r>
              <a:rPr lang="en-US" sz="4600" b="0" dirty="0">
                <a:solidFill>
                  <a:srgbClr val="2D2D8A"/>
                </a:solidFill>
                <a:latin typeface="Calibri Light" panose="020F0302020204030204"/>
              </a:rPr>
              <a:t>Reporting PRO Results Clearly to Patients</a:t>
            </a:r>
            <a:endParaRPr lang="en-AU" sz="4600" b="0" dirty="0">
              <a:solidFill>
                <a:srgbClr val="2D2D8A"/>
              </a:solidFill>
              <a:latin typeface="Calibri Light" panose="020F0302020204030204"/>
            </a:endParaRPr>
          </a:p>
        </p:txBody>
      </p: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D1B320F7-C6C1-5E4A-9584-7622B32049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470"/>
          <a:stretch/>
        </p:blipFill>
        <p:spPr>
          <a:xfrm rot="10800000">
            <a:off x="0" y="500605"/>
            <a:ext cx="1192463" cy="88891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5E8D15-DEBD-4E46-9A7F-DEEFAA3B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60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955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5DD94E-2852-0D44-AD43-D597323DB0A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46" y="290184"/>
            <a:ext cx="7654643" cy="627763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4317" y="2276893"/>
            <a:ext cx="3010568" cy="14569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685150" rtl="0" eaLnBrk="1" latinLnBrk="0" hangingPunct="1">
              <a:spcBef>
                <a:spcPct val="0"/>
              </a:spcBef>
              <a:buNone/>
              <a:defRPr sz="3597" b="1" kern="1200">
                <a:solidFill>
                  <a:srgbClr val="3A3A8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defTabSz="913510">
              <a:defRPr/>
            </a:pPr>
            <a:br>
              <a:rPr lang="en-US" sz="4400" b="0" dirty="0">
                <a:solidFill>
                  <a:srgbClr val="2D2D8A"/>
                </a:solidFill>
                <a:latin typeface="Calibri Light" panose="020F0302020204030204"/>
              </a:rPr>
            </a:br>
            <a:br>
              <a:rPr lang="en-US" sz="4400" b="0" dirty="0">
                <a:solidFill>
                  <a:srgbClr val="2D2D8A"/>
                </a:solidFill>
                <a:latin typeface="Calibri Light" panose="020F0302020204030204"/>
              </a:rPr>
            </a:br>
            <a:r>
              <a:rPr lang="en-US" sz="4400" b="0" dirty="0">
                <a:solidFill>
                  <a:srgbClr val="2D2D8A"/>
                </a:solidFill>
                <a:latin typeface="Calibri Light" panose="020F0302020204030204"/>
              </a:rPr>
              <a:t>Reporting PRO Results Clearly to Clinicians/</a:t>
            </a:r>
          </a:p>
          <a:p>
            <a:pPr algn="l" defTabSz="913510">
              <a:defRPr/>
            </a:pPr>
            <a:r>
              <a:rPr lang="en-US" sz="4400" b="0" dirty="0">
                <a:solidFill>
                  <a:srgbClr val="2D2D8A"/>
                </a:solidFill>
                <a:latin typeface="Calibri Light" panose="020F0302020204030204"/>
              </a:rPr>
              <a:t>Researchers</a:t>
            </a:r>
          </a:p>
          <a:p>
            <a:pPr algn="l" defTabSz="913510">
              <a:defRPr/>
            </a:pPr>
            <a:endParaRPr lang="en-AU" sz="4400" b="0" dirty="0">
              <a:solidFill>
                <a:srgbClr val="2D2D8A"/>
              </a:solidFill>
              <a:latin typeface="Calibri Light" panose="020F0302020204030204"/>
            </a:endParaRPr>
          </a:p>
        </p:txBody>
      </p: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D1B320F7-C6C1-5E4A-9584-7622B32049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470"/>
          <a:stretch/>
        </p:blipFill>
        <p:spPr>
          <a:xfrm rot="10800000">
            <a:off x="0" y="500605"/>
            <a:ext cx="1192463" cy="88891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5E8D15-DEBD-4E46-9A7F-DEEFAA3B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61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42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5C0F798-27A1-7D4D-AE4A-28827FE585EA}"/>
              </a:ext>
            </a:extLst>
          </p:cNvPr>
          <p:cNvGrpSpPr/>
          <p:nvPr/>
        </p:nvGrpSpPr>
        <p:grpSpPr>
          <a:xfrm>
            <a:off x="677913" y="1550260"/>
            <a:ext cx="11047234" cy="4505729"/>
            <a:chOff x="549577" y="1357756"/>
            <a:chExt cx="11047234" cy="4505729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7678400" y="2478581"/>
              <a:ext cx="0" cy="115200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ounded Rectangle 1"/>
            <p:cNvSpPr/>
            <p:nvPr/>
          </p:nvSpPr>
          <p:spPr>
            <a:xfrm flipV="1">
              <a:off x="559252" y="3598665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 flipV="1">
              <a:off x="3910621" y="3608407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593652" y="2539510"/>
              <a:ext cx="10122307" cy="479935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421376" y="2370870"/>
              <a:ext cx="9906325" cy="601189"/>
              <a:chOff x="1028700" y="2806658"/>
              <a:chExt cx="7429744" cy="450892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4191244" y="2806658"/>
                <a:ext cx="4267200" cy="394063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357730" h="510363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lnTo>
                      <a:pt x="5263116" y="510363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2203154" y="2807291"/>
                <a:ext cx="5592726" cy="415107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946108 w 7357730"/>
                  <a:gd name="connsiteY14" fmla="*/ 502258 h 510363"/>
                  <a:gd name="connsiteX15" fmla="*/ 4433777 w 7357730"/>
                  <a:gd name="connsiteY15" fmla="*/ 467833 h 510363"/>
                  <a:gd name="connsiteX16" fmla="*/ 3136604 w 7357730"/>
                  <a:gd name="connsiteY16" fmla="*/ 276447 h 510363"/>
                  <a:gd name="connsiteX17" fmla="*/ 2551814 w 7357730"/>
                  <a:gd name="connsiteY17" fmla="*/ 191386 h 510363"/>
                  <a:gd name="connsiteX18" fmla="*/ 1935125 w 7357730"/>
                  <a:gd name="connsiteY18" fmla="*/ 148856 h 510363"/>
                  <a:gd name="connsiteX19" fmla="*/ 1063256 w 7357730"/>
                  <a:gd name="connsiteY19" fmla="*/ 170121 h 510363"/>
                  <a:gd name="connsiteX20" fmla="*/ 265814 w 7357730"/>
                  <a:gd name="connsiteY20" fmla="*/ 255182 h 510363"/>
                  <a:gd name="connsiteX21" fmla="*/ 0 w 7357730"/>
                  <a:gd name="connsiteY21" fmla="*/ 318977 h 510363"/>
                  <a:gd name="connsiteX22" fmla="*/ 10632 w 7357730"/>
                  <a:gd name="connsiteY22" fmla="*/ 148856 h 5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357730" h="510363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lnTo>
                      <a:pt x="5263116" y="510363"/>
                    </a:lnTo>
                    <a:lnTo>
                      <a:pt x="4946108" y="502258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487433" y="2892430"/>
                <a:ext cx="4926904" cy="310588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357730" h="510363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lnTo>
                      <a:pt x="5263116" y="510363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 flipV="1">
                <a:off x="1028700" y="2897599"/>
                <a:ext cx="6786230" cy="359951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357730" h="510363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lnTo>
                      <a:pt x="5263116" y="510363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 flipV="1">
                <a:off x="4823261" y="2860284"/>
                <a:ext cx="2707599" cy="340435"/>
              </a:xfrm>
              <a:custGeom>
                <a:avLst/>
                <a:gdLst>
                  <a:gd name="connsiteX0" fmla="*/ 10632 w 7357730"/>
                  <a:gd name="connsiteY0" fmla="*/ 159488 h 520995"/>
                  <a:gd name="connsiteX1" fmla="*/ 563525 w 7357730"/>
                  <a:gd name="connsiteY1" fmla="*/ 63795 h 520995"/>
                  <a:gd name="connsiteX2" fmla="*/ 1414130 w 7357730"/>
                  <a:gd name="connsiteY2" fmla="*/ 10632 h 520995"/>
                  <a:gd name="connsiteX3" fmla="*/ 2190307 w 7357730"/>
                  <a:gd name="connsiteY3" fmla="*/ 0 h 520995"/>
                  <a:gd name="connsiteX4" fmla="*/ 3157870 w 7357730"/>
                  <a:gd name="connsiteY4" fmla="*/ 138223 h 520995"/>
                  <a:gd name="connsiteX5" fmla="*/ 3987209 w 7357730"/>
                  <a:gd name="connsiteY5" fmla="*/ 287079 h 520995"/>
                  <a:gd name="connsiteX6" fmla="*/ 4795284 w 7357730"/>
                  <a:gd name="connsiteY6" fmla="*/ 372139 h 520995"/>
                  <a:gd name="connsiteX7" fmla="*/ 5709684 w 7357730"/>
                  <a:gd name="connsiteY7" fmla="*/ 361507 h 520995"/>
                  <a:gd name="connsiteX8" fmla="*/ 6730409 w 7357730"/>
                  <a:gd name="connsiteY8" fmla="*/ 244548 h 520995"/>
                  <a:gd name="connsiteX9" fmla="*/ 7357730 w 7357730"/>
                  <a:gd name="connsiteY9" fmla="*/ 85060 h 520995"/>
                  <a:gd name="connsiteX10" fmla="*/ 7357730 w 7357730"/>
                  <a:gd name="connsiteY10" fmla="*/ 265814 h 520995"/>
                  <a:gd name="connsiteX11" fmla="*/ 6262577 w 7357730"/>
                  <a:gd name="connsiteY11" fmla="*/ 467832 h 520995"/>
                  <a:gd name="connsiteX12" fmla="*/ 5263116 w 7357730"/>
                  <a:gd name="connsiteY12" fmla="*/ 520995 h 520995"/>
                  <a:gd name="connsiteX13" fmla="*/ 4433777 w 7357730"/>
                  <a:gd name="connsiteY13" fmla="*/ 478465 h 520995"/>
                  <a:gd name="connsiteX14" fmla="*/ 3136604 w 7357730"/>
                  <a:gd name="connsiteY14" fmla="*/ 287079 h 520995"/>
                  <a:gd name="connsiteX15" fmla="*/ 2551814 w 7357730"/>
                  <a:gd name="connsiteY15" fmla="*/ 202018 h 520995"/>
                  <a:gd name="connsiteX16" fmla="*/ 1935125 w 7357730"/>
                  <a:gd name="connsiteY16" fmla="*/ 159488 h 520995"/>
                  <a:gd name="connsiteX17" fmla="*/ 1063256 w 7357730"/>
                  <a:gd name="connsiteY17" fmla="*/ 180753 h 520995"/>
                  <a:gd name="connsiteX18" fmla="*/ 265814 w 7357730"/>
                  <a:gd name="connsiteY18" fmla="*/ 265814 h 520995"/>
                  <a:gd name="connsiteX19" fmla="*/ 0 w 7357730"/>
                  <a:gd name="connsiteY19" fmla="*/ 329609 h 520995"/>
                  <a:gd name="connsiteX20" fmla="*/ 10632 w 7357730"/>
                  <a:gd name="connsiteY20" fmla="*/ 159488 h 520995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07136 w 7357730"/>
                  <a:gd name="connsiteY3" fmla="*/ 2497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3157870 w 7357730"/>
                  <a:gd name="connsiteY4" fmla="*/ 127591 h 510363"/>
                  <a:gd name="connsiteX5" fmla="*/ 3987209 w 7357730"/>
                  <a:gd name="connsiteY5" fmla="*/ 276447 h 510363"/>
                  <a:gd name="connsiteX6" fmla="*/ 4795284 w 7357730"/>
                  <a:gd name="connsiteY6" fmla="*/ 361507 h 510363"/>
                  <a:gd name="connsiteX7" fmla="*/ 5709684 w 7357730"/>
                  <a:gd name="connsiteY7" fmla="*/ 350875 h 510363"/>
                  <a:gd name="connsiteX8" fmla="*/ 6730409 w 7357730"/>
                  <a:gd name="connsiteY8" fmla="*/ 233916 h 510363"/>
                  <a:gd name="connsiteX9" fmla="*/ 7357730 w 7357730"/>
                  <a:gd name="connsiteY9" fmla="*/ 74428 h 510363"/>
                  <a:gd name="connsiteX10" fmla="*/ 7357730 w 7357730"/>
                  <a:gd name="connsiteY10" fmla="*/ 255182 h 510363"/>
                  <a:gd name="connsiteX11" fmla="*/ 6262577 w 7357730"/>
                  <a:gd name="connsiteY11" fmla="*/ 457200 h 510363"/>
                  <a:gd name="connsiteX12" fmla="*/ 5263116 w 7357730"/>
                  <a:gd name="connsiteY12" fmla="*/ 510363 h 510363"/>
                  <a:gd name="connsiteX13" fmla="*/ 4433777 w 7357730"/>
                  <a:gd name="connsiteY13" fmla="*/ 467833 h 510363"/>
                  <a:gd name="connsiteX14" fmla="*/ 3136604 w 7357730"/>
                  <a:gd name="connsiteY14" fmla="*/ 276447 h 510363"/>
                  <a:gd name="connsiteX15" fmla="*/ 2551814 w 7357730"/>
                  <a:gd name="connsiteY15" fmla="*/ 191386 h 510363"/>
                  <a:gd name="connsiteX16" fmla="*/ 1935125 w 7357730"/>
                  <a:gd name="connsiteY16" fmla="*/ 148856 h 510363"/>
                  <a:gd name="connsiteX17" fmla="*/ 1063256 w 7357730"/>
                  <a:gd name="connsiteY17" fmla="*/ 170121 h 510363"/>
                  <a:gd name="connsiteX18" fmla="*/ 265814 w 7357730"/>
                  <a:gd name="connsiteY18" fmla="*/ 255182 h 510363"/>
                  <a:gd name="connsiteX19" fmla="*/ 0 w 7357730"/>
                  <a:gd name="connsiteY19" fmla="*/ 318977 h 510363"/>
                  <a:gd name="connsiteX20" fmla="*/ 10632 w 7357730"/>
                  <a:gd name="connsiteY20" fmla="*/ 148856 h 510363"/>
                  <a:gd name="connsiteX0" fmla="*/ 10632 w 7357730"/>
                  <a:gd name="connsiteY0" fmla="*/ 148856 h 510363"/>
                  <a:gd name="connsiteX1" fmla="*/ 563525 w 7357730"/>
                  <a:gd name="connsiteY1" fmla="*/ 53163 h 510363"/>
                  <a:gd name="connsiteX2" fmla="*/ 1414130 w 7357730"/>
                  <a:gd name="connsiteY2" fmla="*/ 0 h 510363"/>
                  <a:gd name="connsiteX3" fmla="*/ 2246405 w 7357730"/>
                  <a:gd name="connsiteY3" fmla="*/ 15625 h 510363"/>
                  <a:gd name="connsiteX4" fmla="*/ 2684427 w 7357730"/>
                  <a:gd name="connsiteY4" fmla="*/ 61116 h 510363"/>
                  <a:gd name="connsiteX5" fmla="*/ 3157870 w 7357730"/>
                  <a:gd name="connsiteY5" fmla="*/ 127591 h 510363"/>
                  <a:gd name="connsiteX6" fmla="*/ 3987209 w 7357730"/>
                  <a:gd name="connsiteY6" fmla="*/ 276447 h 510363"/>
                  <a:gd name="connsiteX7" fmla="*/ 4795284 w 7357730"/>
                  <a:gd name="connsiteY7" fmla="*/ 361507 h 510363"/>
                  <a:gd name="connsiteX8" fmla="*/ 5709684 w 7357730"/>
                  <a:gd name="connsiteY8" fmla="*/ 350875 h 510363"/>
                  <a:gd name="connsiteX9" fmla="*/ 6730409 w 7357730"/>
                  <a:gd name="connsiteY9" fmla="*/ 233916 h 510363"/>
                  <a:gd name="connsiteX10" fmla="*/ 7357730 w 7357730"/>
                  <a:gd name="connsiteY10" fmla="*/ 74428 h 510363"/>
                  <a:gd name="connsiteX11" fmla="*/ 7357730 w 7357730"/>
                  <a:gd name="connsiteY11" fmla="*/ 255182 h 510363"/>
                  <a:gd name="connsiteX12" fmla="*/ 6262577 w 7357730"/>
                  <a:gd name="connsiteY12" fmla="*/ 457200 h 510363"/>
                  <a:gd name="connsiteX13" fmla="*/ 5263116 w 7357730"/>
                  <a:gd name="connsiteY13" fmla="*/ 510363 h 510363"/>
                  <a:gd name="connsiteX14" fmla="*/ 4433777 w 7357730"/>
                  <a:gd name="connsiteY14" fmla="*/ 467833 h 510363"/>
                  <a:gd name="connsiteX15" fmla="*/ 3136604 w 7357730"/>
                  <a:gd name="connsiteY15" fmla="*/ 276447 h 510363"/>
                  <a:gd name="connsiteX16" fmla="*/ 2551814 w 7357730"/>
                  <a:gd name="connsiteY16" fmla="*/ 191386 h 510363"/>
                  <a:gd name="connsiteX17" fmla="*/ 1935125 w 7357730"/>
                  <a:gd name="connsiteY17" fmla="*/ 148856 h 510363"/>
                  <a:gd name="connsiteX18" fmla="*/ 1063256 w 7357730"/>
                  <a:gd name="connsiteY18" fmla="*/ 170121 h 510363"/>
                  <a:gd name="connsiteX19" fmla="*/ 265814 w 7357730"/>
                  <a:gd name="connsiteY19" fmla="*/ 255182 h 510363"/>
                  <a:gd name="connsiteX20" fmla="*/ 0 w 7357730"/>
                  <a:gd name="connsiteY20" fmla="*/ 318977 h 510363"/>
                  <a:gd name="connsiteX21" fmla="*/ 10632 w 7357730"/>
                  <a:gd name="connsiteY21" fmla="*/ 148856 h 510363"/>
                  <a:gd name="connsiteX0" fmla="*/ 10632 w 7357730"/>
                  <a:gd name="connsiteY0" fmla="*/ 148856 h 510484"/>
                  <a:gd name="connsiteX1" fmla="*/ 563525 w 7357730"/>
                  <a:gd name="connsiteY1" fmla="*/ 53163 h 510484"/>
                  <a:gd name="connsiteX2" fmla="*/ 1414130 w 7357730"/>
                  <a:gd name="connsiteY2" fmla="*/ 0 h 510484"/>
                  <a:gd name="connsiteX3" fmla="*/ 2246405 w 7357730"/>
                  <a:gd name="connsiteY3" fmla="*/ 15625 h 510484"/>
                  <a:gd name="connsiteX4" fmla="*/ 2684427 w 7357730"/>
                  <a:gd name="connsiteY4" fmla="*/ 61116 h 510484"/>
                  <a:gd name="connsiteX5" fmla="*/ 3157870 w 7357730"/>
                  <a:gd name="connsiteY5" fmla="*/ 127591 h 510484"/>
                  <a:gd name="connsiteX6" fmla="*/ 3987209 w 7357730"/>
                  <a:gd name="connsiteY6" fmla="*/ 276447 h 510484"/>
                  <a:gd name="connsiteX7" fmla="*/ 4795284 w 7357730"/>
                  <a:gd name="connsiteY7" fmla="*/ 361507 h 510484"/>
                  <a:gd name="connsiteX8" fmla="*/ 5709684 w 7357730"/>
                  <a:gd name="connsiteY8" fmla="*/ 350875 h 510484"/>
                  <a:gd name="connsiteX9" fmla="*/ 6730409 w 7357730"/>
                  <a:gd name="connsiteY9" fmla="*/ 233916 h 510484"/>
                  <a:gd name="connsiteX10" fmla="*/ 7357730 w 7357730"/>
                  <a:gd name="connsiteY10" fmla="*/ 74428 h 510484"/>
                  <a:gd name="connsiteX11" fmla="*/ 7357730 w 7357730"/>
                  <a:gd name="connsiteY11" fmla="*/ 255182 h 510484"/>
                  <a:gd name="connsiteX12" fmla="*/ 6262577 w 7357730"/>
                  <a:gd name="connsiteY12" fmla="*/ 457200 h 510484"/>
                  <a:gd name="connsiteX13" fmla="*/ 5840199 w 7357730"/>
                  <a:gd name="connsiteY13" fmla="*/ 510484 h 510484"/>
                  <a:gd name="connsiteX14" fmla="*/ 5263116 w 7357730"/>
                  <a:gd name="connsiteY14" fmla="*/ 510363 h 510484"/>
                  <a:gd name="connsiteX15" fmla="*/ 4433777 w 7357730"/>
                  <a:gd name="connsiteY15" fmla="*/ 467833 h 510484"/>
                  <a:gd name="connsiteX16" fmla="*/ 3136604 w 7357730"/>
                  <a:gd name="connsiteY16" fmla="*/ 276447 h 510484"/>
                  <a:gd name="connsiteX17" fmla="*/ 2551814 w 7357730"/>
                  <a:gd name="connsiteY17" fmla="*/ 191386 h 510484"/>
                  <a:gd name="connsiteX18" fmla="*/ 1935125 w 7357730"/>
                  <a:gd name="connsiteY18" fmla="*/ 148856 h 510484"/>
                  <a:gd name="connsiteX19" fmla="*/ 1063256 w 7357730"/>
                  <a:gd name="connsiteY19" fmla="*/ 170121 h 510484"/>
                  <a:gd name="connsiteX20" fmla="*/ 265814 w 7357730"/>
                  <a:gd name="connsiteY20" fmla="*/ 255182 h 510484"/>
                  <a:gd name="connsiteX21" fmla="*/ 0 w 7357730"/>
                  <a:gd name="connsiteY21" fmla="*/ 318977 h 510484"/>
                  <a:gd name="connsiteX22" fmla="*/ 10632 w 7357730"/>
                  <a:gd name="connsiteY22" fmla="*/ 148856 h 510484"/>
                  <a:gd name="connsiteX0" fmla="*/ 10632 w 7357730"/>
                  <a:gd name="connsiteY0" fmla="*/ 148856 h 520064"/>
                  <a:gd name="connsiteX1" fmla="*/ 563525 w 7357730"/>
                  <a:gd name="connsiteY1" fmla="*/ 53163 h 520064"/>
                  <a:gd name="connsiteX2" fmla="*/ 1414130 w 7357730"/>
                  <a:gd name="connsiteY2" fmla="*/ 0 h 520064"/>
                  <a:gd name="connsiteX3" fmla="*/ 2246405 w 7357730"/>
                  <a:gd name="connsiteY3" fmla="*/ 15625 h 520064"/>
                  <a:gd name="connsiteX4" fmla="*/ 2684427 w 7357730"/>
                  <a:gd name="connsiteY4" fmla="*/ 61116 h 520064"/>
                  <a:gd name="connsiteX5" fmla="*/ 3157870 w 7357730"/>
                  <a:gd name="connsiteY5" fmla="*/ 127591 h 520064"/>
                  <a:gd name="connsiteX6" fmla="*/ 3987209 w 7357730"/>
                  <a:gd name="connsiteY6" fmla="*/ 276447 h 520064"/>
                  <a:gd name="connsiteX7" fmla="*/ 4795284 w 7357730"/>
                  <a:gd name="connsiteY7" fmla="*/ 361507 h 520064"/>
                  <a:gd name="connsiteX8" fmla="*/ 5709684 w 7357730"/>
                  <a:gd name="connsiteY8" fmla="*/ 350875 h 520064"/>
                  <a:gd name="connsiteX9" fmla="*/ 6730409 w 7357730"/>
                  <a:gd name="connsiteY9" fmla="*/ 233916 h 520064"/>
                  <a:gd name="connsiteX10" fmla="*/ 7357730 w 7357730"/>
                  <a:gd name="connsiteY10" fmla="*/ 74428 h 520064"/>
                  <a:gd name="connsiteX11" fmla="*/ 7357730 w 7357730"/>
                  <a:gd name="connsiteY11" fmla="*/ 255182 h 520064"/>
                  <a:gd name="connsiteX12" fmla="*/ 6262577 w 7357730"/>
                  <a:gd name="connsiteY12" fmla="*/ 457200 h 520064"/>
                  <a:gd name="connsiteX13" fmla="*/ 5840199 w 7357730"/>
                  <a:gd name="connsiteY13" fmla="*/ 510484 h 520064"/>
                  <a:gd name="connsiteX14" fmla="*/ 5263116 w 7357730"/>
                  <a:gd name="connsiteY14" fmla="*/ 520064 h 520064"/>
                  <a:gd name="connsiteX15" fmla="*/ 4433777 w 7357730"/>
                  <a:gd name="connsiteY15" fmla="*/ 467833 h 520064"/>
                  <a:gd name="connsiteX16" fmla="*/ 3136604 w 7357730"/>
                  <a:gd name="connsiteY16" fmla="*/ 276447 h 520064"/>
                  <a:gd name="connsiteX17" fmla="*/ 2551814 w 7357730"/>
                  <a:gd name="connsiteY17" fmla="*/ 191386 h 520064"/>
                  <a:gd name="connsiteX18" fmla="*/ 1935125 w 7357730"/>
                  <a:gd name="connsiteY18" fmla="*/ 148856 h 520064"/>
                  <a:gd name="connsiteX19" fmla="*/ 1063256 w 7357730"/>
                  <a:gd name="connsiteY19" fmla="*/ 170121 h 520064"/>
                  <a:gd name="connsiteX20" fmla="*/ 265814 w 7357730"/>
                  <a:gd name="connsiteY20" fmla="*/ 255182 h 520064"/>
                  <a:gd name="connsiteX21" fmla="*/ 0 w 7357730"/>
                  <a:gd name="connsiteY21" fmla="*/ 318977 h 520064"/>
                  <a:gd name="connsiteX22" fmla="*/ 10632 w 7357730"/>
                  <a:gd name="connsiteY22" fmla="*/ 148856 h 520064"/>
                  <a:gd name="connsiteX0" fmla="*/ 10632 w 7357730"/>
                  <a:gd name="connsiteY0" fmla="*/ 148856 h 520064"/>
                  <a:gd name="connsiteX1" fmla="*/ 563525 w 7357730"/>
                  <a:gd name="connsiteY1" fmla="*/ 53163 h 520064"/>
                  <a:gd name="connsiteX2" fmla="*/ 1414130 w 7357730"/>
                  <a:gd name="connsiteY2" fmla="*/ 0 h 520064"/>
                  <a:gd name="connsiteX3" fmla="*/ 2246405 w 7357730"/>
                  <a:gd name="connsiteY3" fmla="*/ 15625 h 520064"/>
                  <a:gd name="connsiteX4" fmla="*/ 2684427 w 7357730"/>
                  <a:gd name="connsiteY4" fmla="*/ 61116 h 520064"/>
                  <a:gd name="connsiteX5" fmla="*/ 3157870 w 7357730"/>
                  <a:gd name="connsiteY5" fmla="*/ 127591 h 520064"/>
                  <a:gd name="connsiteX6" fmla="*/ 3987209 w 7357730"/>
                  <a:gd name="connsiteY6" fmla="*/ 276447 h 520064"/>
                  <a:gd name="connsiteX7" fmla="*/ 4795284 w 7357730"/>
                  <a:gd name="connsiteY7" fmla="*/ 361507 h 520064"/>
                  <a:gd name="connsiteX8" fmla="*/ 5709684 w 7357730"/>
                  <a:gd name="connsiteY8" fmla="*/ 350875 h 520064"/>
                  <a:gd name="connsiteX9" fmla="*/ 6730409 w 7357730"/>
                  <a:gd name="connsiteY9" fmla="*/ 233916 h 520064"/>
                  <a:gd name="connsiteX10" fmla="*/ 7357730 w 7357730"/>
                  <a:gd name="connsiteY10" fmla="*/ 74428 h 520064"/>
                  <a:gd name="connsiteX11" fmla="*/ 7357730 w 7357730"/>
                  <a:gd name="connsiteY11" fmla="*/ 255182 h 520064"/>
                  <a:gd name="connsiteX12" fmla="*/ 6262577 w 7357730"/>
                  <a:gd name="connsiteY12" fmla="*/ 457200 h 520064"/>
                  <a:gd name="connsiteX13" fmla="*/ 5822943 w 7357730"/>
                  <a:gd name="connsiteY13" fmla="*/ 500784 h 520064"/>
                  <a:gd name="connsiteX14" fmla="*/ 5263116 w 7357730"/>
                  <a:gd name="connsiteY14" fmla="*/ 520064 h 520064"/>
                  <a:gd name="connsiteX15" fmla="*/ 4433777 w 7357730"/>
                  <a:gd name="connsiteY15" fmla="*/ 467833 h 520064"/>
                  <a:gd name="connsiteX16" fmla="*/ 3136604 w 7357730"/>
                  <a:gd name="connsiteY16" fmla="*/ 276447 h 520064"/>
                  <a:gd name="connsiteX17" fmla="*/ 2551814 w 7357730"/>
                  <a:gd name="connsiteY17" fmla="*/ 191386 h 520064"/>
                  <a:gd name="connsiteX18" fmla="*/ 1935125 w 7357730"/>
                  <a:gd name="connsiteY18" fmla="*/ 148856 h 520064"/>
                  <a:gd name="connsiteX19" fmla="*/ 1063256 w 7357730"/>
                  <a:gd name="connsiteY19" fmla="*/ 170121 h 520064"/>
                  <a:gd name="connsiteX20" fmla="*/ 265814 w 7357730"/>
                  <a:gd name="connsiteY20" fmla="*/ 255182 h 520064"/>
                  <a:gd name="connsiteX21" fmla="*/ 0 w 7357730"/>
                  <a:gd name="connsiteY21" fmla="*/ 318977 h 520064"/>
                  <a:gd name="connsiteX22" fmla="*/ 10632 w 7357730"/>
                  <a:gd name="connsiteY22" fmla="*/ 148856 h 520064"/>
                  <a:gd name="connsiteX0" fmla="*/ 10632 w 7357730"/>
                  <a:gd name="connsiteY0" fmla="*/ 148856 h 520064"/>
                  <a:gd name="connsiteX1" fmla="*/ 563525 w 7357730"/>
                  <a:gd name="connsiteY1" fmla="*/ 53163 h 520064"/>
                  <a:gd name="connsiteX2" fmla="*/ 1414130 w 7357730"/>
                  <a:gd name="connsiteY2" fmla="*/ 0 h 520064"/>
                  <a:gd name="connsiteX3" fmla="*/ 2246405 w 7357730"/>
                  <a:gd name="connsiteY3" fmla="*/ 15625 h 520064"/>
                  <a:gd name="connsiteX4" fmla="*/ 2684427 w 7357730"/>
                  <a:gd name="connsiteY4" fmla="*/ 61116 h 520064"/>
                  <a:gd name="connsiteX5" fmla="*/ 3157870 w 7357730"/>
                  <a:gd name="connsiteY5" fmla="*/ 127591 h 520064"/>
                  <a:gd name="connsiteX6" fmla="*/ 3987209 w 7357730"/>
                  <a:gd name="connsiteY6" fmla="*/ 276447 h 520064"/>
                  <a:gd name="connsiteX7" fmla="*/ 4795284 w 7357730"/>
                  <a:gd name="connsiteY7" fmla="*/ 361507 h 520064"/>
                  <a:gd name="connsiteX8" fmla="*/ 5709684 w 7357730"/>
                  <a:gd name="connsiteY8" fmla="*/ 350875 h 520064"/>
                  <a:gd name="connsiteX9" fmla="*/ 6730409 w 7357730"/>
                  <a:gd name="connsiteY9" fmla="*/ 233916 h 520064"/>
                  <a:gd name="connsiteX10" fmla="*/ 7357730 w 7357730"/>
                  <a:gd name="connsiteY10" fmla="*/ 74428 h 520064"/>
                  <a:gd name="connsiteX11" fmla="*/ 7357730 w 7357730"/>
                  <a:gd name="connsiteY11" fmla="*/ 255182 h 520064"/>
                  <a:gd name="connsiteX12" fmla="*/ 6262577 w 7357730"/>
                  <a:gd name="connsiteY12" fmla="*/ 457200 h 520064"/>
                  <a:gd name="connsiteX13" fmla="*/ 5822943 w 7357730"/>
                  <a:gd name="connsiteY13" fmla="*/ 500784 h 520064"/>
                  <a:gd name="connsiteX14" fmla="*/ 5263116 w 7357730"/>
                  <a:gd name="connsiteY14" fmla="*/ 520064 h 520064"/>
                  <a:gd name="connsiteX15" fmla="*/ 4433777 w 7357730"/>
                  <a:gd name="connsiteY15" fmla="*/ 467833 h 520064"/>
                  <a:gd name="connsiteX16" fmla="*/ 3136604 w 7357730"/>
                  <a:gd name="connsiteY16" fmla="*/ 276447 h 520064"/>
                  <a:gd name="connsiteX17" fmla="*/ 2551814 w 7357730"/>
                  <a:gd name="connsiteY17" fmla="*/ 191386 h 520064"/>
                  <a:gd name="connsiteX18" fmla="*/ 1935125 w 7357730"/>
                  <a:gd name="connsiteY18" fmla="*/ 148856 h 520064"/>
                  <a:gd name="connsiteX19" fmla="*/ 1063256 w 7357730"/>
                  <a:gd name="connsiteY19" fmla="*/ 170121 h 520064"/>
                  <a:gd name="connsiteX20" fmla="*/ 265814 w 7357730"/>
                  <a:gd name="connsiteY20" fmla="*/ 255182 h 520064"/>
                  <a:gd name="connsiteX21" fmla="*/ 0 w 7357730"/>
                  <a:gd name="connsiteY21" fmla="*/ 318977 h 520064"/>
                  <a:gd name="connsiteX22" fmla="*/ 10632 w 7357730"/>
                  <a:gd name="connsiteY22" fmla="*/ 148856 h 520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357730" h="520064">
                    <a:moveTo>
                      <a:pt x="10632" y="148856"/>
                    </a:moveTo>
                    <a:lnTo>
                      <a:pt x="563525" y="53163"/>
                    </a:lnTo>
                    <a:lnTo>
                      <a:pt x="1414130" y="0"/>
                    </a:lnTo>
                    <a:lnTo>
                      <a:pt x="2246405" y="15625"/>
                    </a:lnTo>
                    <a:cubicBezTo>
                      <a:pt x="2392412" y="35165"/>
                      <a:pt x="2538420" y="41576"/>
                      <a:pt x="2684427" y="61116"/>
                    </a:cubicBezTo>
                    <a:lnTo>
                      <a:pt x="3157870" y="127591"/>
                    </a:lnTo>
                    <a:lnTo>
                      <a:pt x="3987209" y="276447"/>
                    </a:lnTo>
                    <a:lnTo>
                      <a:pt x="4795284" y="361507"/>
                    </a:lnTo>
                    <a:lnTo>
                      <a:pt x="5709684" y="350875"/>
                    </a:lnTo>
                    <a:lnTo>
                      <a:pt x="6730409" y="233916"/>
                    </a:lnTo>
                    <a:lnTo>
                      <a:pt x="7357730" y="74428"/>
                    </a:lnTo>
                    <a:lnTo>
                      <a:pt x="7357730" y="255182"/>
                    </a:lnTo>
                    <a:lnTo>
                      <a:pt x="6262577" y="457200"/>
                    </a:lnTo>
                    <a:cubicBezTo>
                      <a:pt x="6098777" y="465261"/>
                      <a:pt x="5986742" y="483023"/>
                      <a:pt x="5822943" y="500784"/>
                    </a:cubicBezTo>
                    <a:lnTo>
                      <a:pt x="5263116" y="520064"/>
                    </a:lnTo>
                    <a:lnTo>
                      <a:pt x="4433777" y="467833"/>
                    </a:lnTo>
                    <a:lnTo>
                      <a:pt x="3136604" y="276447"/>
                    </a:lnTo>
                    <a:lnTo>
                      <a:pt x="2551814" y="191386"/>
                    </a:lnTo>
                    <a:lnTo>
                      <a:pt x="1935125" y="148856"/>
                    </a:lnTo>
                    <a:lnTo>
                      <a:pt x="1063256" y="170121"/>
                    </a:lnTo>
                    <a:lnTo>
                      <a:pt x="265814" y="255182"/>
                    </a:lnTo>
                    <a:lnTo>
                      <a:pt x="0" y="318977"/>
                    </a:lnTo>
                    <a:lnTo>
                      <a:pt x="10632" y="148856"/>
                    </a:lnTo>
                    <a:close/>
                  </a:path>
                </a:pathLst>
              </a:custGeom>
              <a:gradFill>
                <a:gsLst>
                  <a:gs pos="0">
                    <a:srgbClr val="BDF2FF"/>
                  </a:gs>
                  <a:gs pos="24000">
                    <a:srgbClr val="009BD2"/>
                  </a:gs>
                  <a:gs pos="84000">
                    <a:srgbClr val="008AA8"/>
                  </a:gs>
                </a:gsLst>
                <a:lin ang="0" scaled="1"/>
              </a:gra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1277600" y="2694441"/>
              <a:ext cx="0" cy="895092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585539" y="2941273"/>
              <a:ext cx="0" cy="91200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3600" y="2485532"/>
              <a:ext cx="0" cy="110400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357600" y="2564667"/>
              <a:ext cx="0" cy="124800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405600" y="2522153"/>
              <a:ext cx="0" cy="1344000"/>
            </a:xfrm>
            <a:prstGeom prst="line">
              <a:avLst/>
            </a:prstGeom>
            <a:ln w="22225">
              <a:solidFill>
                <a:srgbClr val="007C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85019" y="3898564"/>
              <a:ext cx="1396539" cy="1405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SPIRIT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 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Protocol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Guidance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07117" y="4062408"/>
              <a:ext cx="1412723" cy="10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SISAQOL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Analysis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Guidance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5536" y="2386953"/>
              <a:ext cx="592915" cy="711200"/>
              <a:chOff x="6341285" y="3521075"/>
              <a:chExt cx="592915" cy="685795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6400800" y="3521075"/>
                <a:ext cx="533400" cy="68579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defRPr/>
                </a:pPr>
                <a:endParaRPr lang="en-CA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Right Arrow 2"/>
              <p:cNvSpPr/>
              <p:nvPr/>
            </p:nvSpPr>
            <p:spPr>
              <a:xfrm>
                <a:off x="6341285" y="3562350"/>
                <a:ext cx="440515" cy="568622"/>
              </a:xfrm>
              <a:prstGeom prst="rightArrow">
                <a:avLst>
                  <a:gd name="adj1" fmla="val 52445"/>
                  <a:gd name="adj2" fmla="val 89721"/>
                </a:avLst>
              </a:prstGeom>
              <a:solidFill>
                <a:srgbClr val="003399"/>
              </a:solidFill>
              <a:ln w="12700"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Rounded Rectangle 29"/>
            <p:cNvSpPr/>
            <p:nvPr/>
          </p:nvSpPr>
          <p:spPr>
            <a:xfrm>
              <a:off x="10204811" y="2057376"/>
              <a:ext cx="1392000" cy="1536000"/>
            </a:xfrm>
            <a:prstGeom prst="roundRect">
              <a:avLst>
                <a:gd name="adj" fmla="val 29070"/>
              </a:avLst>
            </a:prstGeom>
            <a:solidFill>
              <a:srgbClr val="000099"/>
            </a:solidFill>
            <a:ln w="57150" cmpd="sng">
              <a:gradFill flip="none" rotWithShape="1">
                <a:gsLst>
                  <a:gs pos="0">
                    <a:schemeClr val="bg1"/>
                  </a:gs>
                  <a:gs pos="76000">
                    <a:schemeClr val="bg1"/>
                  </a:gs>
                  <a:gs pos="69000">
                    <a:srgbClr val="000099"/>
                  </a:gs>
                  <a:gs pos="97000">
                    <a:srgbClr val="000099"/>
                  </a:gs>
                </a:gsLst>
                <a:path path="rect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algn="ctr" defTabSz="1219170">
                <a:defRPr/>
              </a:pPr>
              <a:r>
                <a:rPr lang="en-CA" sz="2133" b="1" dirty="0">
                  <a:solidFill>
                    <a:prstClr val="white"/>
                  </a:solidFill>
                </a:rPr>
                <a:t>High-Quality PRO Evidence</a:t>
              </a:r>
              <a:r>
                <a:rPr lang="en-CA" sz="2133" b="1" dirty="0">
                  <a:solidFill>
                    <a:srgbClr val="003399"/>
                  </a:solidFill>
                </a:rPr>
                <a:t> 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49577" y="1357756"/>
              <a:ext cx="2159036" cy="711200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prstClr val="white">
                      <a:lumMod val="75000"/>
                    </a:prstClr>
                  </a:solidFill>
                </a:rPr>
                <a:t>Trial Protocol Development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2718780" y="1365041"/>
              <a:ext cx="1680000" cy="703916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rIns="96000"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prstClr val="white">
                      <a:lumMod val="75000"/>
                    </a:prstClr>
                  </a:solidFill>
                </a:rPr>
                <a:t>Trial Accrual and Follow-up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4390979" y="1365041"/>
              <a:ext cx="1680000" cy="711200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prstClr val="white">
                      <a:lumMod val="75000"/>
                    </a:prstClr>
                  </a:solidFill>
                </a:rPr>
                <a:t>Trial Analysis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6081147" y="1365041"/>
              <a:ext cx="2160000" cy="711200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prstClr val="white">
                      <a:lumMod val="75000"/>
                    </a:prstClr>
                  </a:solidFill>
                </a:rPr>
                <a:t>Trial Reporting 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 flipV="1">
              <a:off x="7278961" y="3630581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59024" y="3881858"/>
              <a:ext cx="1430675" cy="1405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Data Display Guidance </a:t>
              </a:r>
            </a:p>
          </p:txBody>
        </p:sp>
        <p:sp>
          <p:nvSpPr>
            <p:cNvPr id="14" name="Rounded Rectangle 13"/>
            <p:cNvSpPr>
              <a:spLocks/>
            </p:cNvSpPr>
            <p:nvPr/>
          </p:nvSpPr>
          <p:spPr>
            <a:xfrm flipV="1">
              <a:off x="2248148" y="3835400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2" name="TextBox 11"/>
            <p:cNvSpPr txBox="1">
              <a:spLocks noChangeAspect="1"/>
            </p:cNvSpPr>
            <p:nvPr/>
          </p:nvSpPr>
          <p:spPr>
            <a:xfrm>
              <a:off x="2232113" y="3973192"/>
              <a:ext cx="1417103" cy="17334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ISOQOL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Measure 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Selection Standards</a:t>
              </a:r>
            </a:p>
          </p:txBody>
        </p:sp>
        <p:sp>
          <p:nvSpPr>
            <p:cNvPr id="18" name="Rounded Rectangle 17"/>
            <p:cNvSpPr>
              <a:spLocks/>
            </p:cNvSpPr>
            <p:nvPr/>
          </p:nvSpPr>
          <p:spPr>
            <a:xfrm flipV="1">
              <a:off x="5596551" y="3847485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39" name="TextBox 38"/>
            <p:cNvSpPr txBox="1">
              <a:spLocks noChangeAspect="1"/>
            </p:cNvSpPr>
            <p:nvPr/>
          </p:nvSpPr>
          <p:spPr>
            <a:xfrm>
              <a:off x="5582575" y="4137339"/>
              <a:ext cx="1419952" cy="1405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CONSORT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PRO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Report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prstClr val="white">
                      <a:lumMod val="75000"/>
                    </a:prstClr>
                  </a:solidFill>
                </a:rPr>
                <a:t>Guidance</a:t>
              </a:r>
            </a:p>
          </p:txBody>
        </p:sp>
        <p:sp>
          <p:nvSpPr>
            <p:cNvPr id="16" name="Rounded Rectangle 15"/>
            <p:cNvSpPr>
              <a:spLocks/>
            </p:cNvSpPr>
            <p:nvPr/>
          </p:nvSpPr>
          <p:spPr>
            <a:xfrm flipV="1">
              <a:off x="8964891" y="3841955"/>
              <a:ext cx="1392000" cy="2016000"/>
            </a:xfrm>
            <a:prstGeom prst="roundRect">
              <a:avLst>
                <a:gd name="adj" fmla="val 29070"/>
              </a:avLst>
            </a:prstGeom>
            <a:solidFill>
              <a:schemeClr val="bg1"/>
            </a:solidFill>
            <a:ln w="57150" cmpd="sng">
              <a:solidFill>
                <a:srgbClr val="007C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CA" sz="2400" dirty="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>
              <a:spLocks noChangeAspect="1"/>
            </p:cNvSpPr>
            <p:nvPr/>
          </p:nvSpPr>
          <p:spPr>
            <a:xfrm>
              <a:off x="8944953" y="4289401"/>
              <a:ext cx="1429531" cy="10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dirty="0">
                  <a:solidFill>
                    <a:srgbClr val="000099"/>
                  </a:solidFill>
                </a:rPr>
                <a:t>Clinician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srgbClr val="000099"/>
                  </a:solidFill>
                </a:rPr>
                <a:t>Users’</a:t>
              </a:r>
            </a:p>
            <a:p>
              <a:pPr algn="ctr" defTabSz="1219170">
                <a:defRPr/>
              </a:pPr>
              <a:r>
                <a:rPr lang="en-US" sz="2133" b="1" dirty="0">
                  <a:solidFill>
                    <a:srgbClr val="000099"/>
                  </a:solidFill>
                </a:rPr>
                <a:t>Guide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246197" y="1365041"/>
              <a:ext cx="2160000" cy="711200"/>
            </a:xfrm>
            <a:prstGeom prst="round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srgbClr val="000099"/>
                  </a:solidFill>
                </a:rPr>
                <a:t>Clinical Uptake of Trial Findings</a:t>
              </a: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F41530D9-9674-C34D-8012-BA99BD7070F6}"/>
              </a:ext>
            </a:extLst>
          </p:cNvPr>
          <p:cNvSpPr txBox="1">
            <a:spLocks/>
          </p:cNvSpPr>
          <p:nvPr/>
        </p:nvSpPr>
        <p:spPr>
          <a:xfrm>
            <a:off x="549577" y="393865"/>
            <a:ext cx="11032824" cy="827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0429">
              <a:defRPr/>
            </a:pPr>
            <a:r>
              <a:rPr lang="en-US" altLang="en-US" sz="6000" kern="0" dirty="0">
                <a:solidFill>
                  <a:srgbClr val="2D2D8A"/>
                </a:solidFill>
                <a:cs typeface="Arial" panose="020B0604020202020204" pitchFamily="34" charset="0"/>
              </a:rPr>
              <a:t>Applying PRO Findings in Practice</a:t>
            </a:r>
          </a:p>
        </p:txBody>
      </p: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20854811-A51D-F14F-8A11-C98D5E13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62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005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465223" y="365068"/>
            <a:ext cx="6545177" cy="56666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F4375F-8B01-49F2-BE03-F0DE1EA3A631}"/>
              </a:ext>
            </a:extLst>
          </p:cNvPr>
          <p:cNvSpPr txBox="1"/>
          <p:nvPr/>
        </p:nvSpPr>
        <p:spPr>
          <a:xfrm>
            <a:off x="335087" y="6120967"/>
            <a:ext cx="619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04193">
              <a:defRPr/>
            </a:pPr>
            <a:r>
              <a:rPr lang="en-US" i="1" dirty="0">
                <a:solidFill>
                  <a:prstClr val="white"/>
                </a:solidFill>
                <a:latin typeface="Arial"/>
              </a:rPr>
              <a:t>Wu et al, Mayo Clin Proc </a:t>
            </a:r>
          </a:p>
          <a:p>
            <a:pPr defTabSz="1204193">
              <a:defRPr/>
            </a:pPr>
            <a:r>
              <a:rPr lang="en-US" i="1" dirty="0">
                <a:solidFill>
                  <a:prstClr val="white"/>
                </a:solidFill>
                <a:latin typeface="Arial"/>
              </a:rPr>
              <a:t>2014, 89(5), 653-661</a:t>
            </a:r>
            <a:endParaRPr lang="en-AU" i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1A145B59-4494-47CA-B401-DA93E586825C}"/>
              </a:ext>
            </a:extLst>
          </p:cNvPr>
          <p:cNvSpPr txBox="1">
            <a:spLocks/>
          </p:cNvSpPr>
          <p:nvPr/>
        </p:nvSpPr>
        <p:spPr>
          <a:xfrm>
            <a:off x="3819818" y="3525252"/>
            <a:ext cx="7924801" cy="2812781"/>
          </a:xfrm>
          <a:prstGeom prst="rect">
            <a:avLst/>
          </a:prstGeom>
          <a:solidFill>
            <a:schemeClr val="bg1"/>
          </a:solidFill>
          <a:ln>
            <a:solidFill>
              <a:srgbClr val="1F378E"/>
            </a:solidFill>
          </a:ln>
        </p:spPr>
        <p:txBody>
          <a:bodyPr>
            <a:normAutofit/>
          </a:bodyPr>
          <a:lstStyle>
            <a:lvl1pPr marL="0" marR="0" indent="0" algn="ctr" defTabSz="685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Tx/>
              <a:buFont typeface="Arial" panose="020B0604020202020204" pitchFamily="34" charset="0"/>
              <a:buNone/>
              <a:tabLst/>
              <a:defRPr sz="279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6697" indent="-214114" algn="l" defTabSz="685167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6457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9040" indent="-171292" algn="l" defTabSz="6851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1622" indent="-171292" algn="l" defTabSz="6851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4206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6789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9371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1954" indent="-171292" algn="l" defTabSz="685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533">
              <a:defRPr/>
            </a:pPr>
            <a:r>
              <a:rPr lang="en-US" sz="2667" b="1" dirty="0">
                <a:solidFill>
                  <a:srgbClr val="2D2D8A"/>
                </a:solidFill>
                <a:latin typeface="Calibri" panose="020F0502020204030204"/>
              </a:rPr>
              <a:t>Applying PRO Findings in Practice</a:t>
            </a:r>
          </a:p>
          <a:p>
            <a:pPr marL="609585" indent="-609585" algn="l" defTabSz="913533">
              <a:buFont typeface="+mj-lt"/>
              <a:buAutoNum type="arabicPeriod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Was the PRO assessment strategy appropriate?</a:t>
            </a:r>
          </a:p>
          <a:p>
            <a:pPr marL="609585" indent="-609585" algn="l" defTabSz="913533">
              <a:buFont typeface="+mj-lt"/>
              <a:buAutoNum type="arabicPeriod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Did they measure PROs effectively?</a:t>
            </a:r>
          </a:p>
          <a:p>
            <a:pPr marL="609585" indent="-609585" algn="l" defTabSz="913533">
              <a:buFont typeface="+mj-lt"/>
              <a:buAutoNum type="arabicPeriod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Should I believe the results?</a:t>
            </a:r>
          </a:p>
          <a:p>
            <a:pPr marL="609585" indent="-609585" algn="l" defTabSz="913533">
              <a:buFont typeface="+mj-lt"/>
              <a:buAutoNum type="arabicPeriod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Were the results placed in clinical context?</a:t>
            </a:r>
          </a:p>
          <a:p>
            <a:pPr marL="609585" indent="-609585" algn="l" defTabSz="913533">
              <a:buFont typeface="+mj-lt"/>
              <a:buAutoNum type="arabicPeriod"/>
              <a:defRPr/>
            </a:pPr>
            <a:r>
              <a:rPr lang="en-US" sz="2267" dirty="0">
                <a:solidFill>
                  <a:srgbClr val="000000"/>
                </a:solidFill>
                <a:latin typeface="Calibri" panose="020F0502020204030204"/>
              </a:rPr>
              <a:t>Do the results apply to my patients?</a:t>
            </a:r>
          </a:p>
        </p:txBody>
      </p:sp>
    </p:spTree>
    <p:extLst>
      <p:ext uri="{BB962C8B-B14F-4D97-AF65-F5344CB8AC3E}">
        <p14:creationId xmlns:p14="http://schemas.microsoft.com/office/powerpoint/2010/main" val="253033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B4EB93-603C-4586-AF35-6CD4DFF9B4A2}"/>
              </a:ext>
            </a:extLst>
          </p:cNvPr>
          <p:cNvGrpSpPr/>
          <p:nvPr/>
        </p:nvGrpSpPr>
        <p:grpSpPr>
          <a:xfrm>
            <a:off x="406400" y="302085"/>
            <a:ext cx="6502400" cy="5664200"/>
            <a:chOff x="1573083" y="0"/>
            <a:chExt cx="6149217" cy="5143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3AF2F3-239B-417E-98C2-BF2987D07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03"/>
            <a:stretch/>
          </p:blipFill>
          <p:spPr>
            <a:xfrm>
              <a:off x="1573083" y="0"/>
              <a:ext cx="6149217" cy="51435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D407BA-4567-4957-B7A4-11CE95C2C763}"/>
                </a:ext>
              </a:extLst>
            </p:cNvPr>
            <p:cNvSpPr/>
            <p:nvPr/>
          </p:nvSpPr>
          <p:spPr>
            <a:xfrm>
              <a:off x="4648200" y="1885950"/>
              <a:ext cx="3048000" cy="3257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A99250-466E-4688-9D34-4A880E411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199" y="2892843"/>
            <a:ext cx="7924801" cy="2812419"/>
          </a:xfrm>
          <a:solidFill>
            <a:schemeClr val="bg1"/>
          </a:solidFill>
          <a:ln>
            <a:solidFill>
              <a:srgbClr val="1F378E"/>
            </a:solidFill>
          </a:ln>
        </p:spPr>
        <p:txBody>
          <a:bodyPr>
            <a:normAutofit lnSpcReduction="10000"/>
          </a:bodyPr>
          <a:lstStyle/>
          <a:p>
            <a:pPr algn="l"/>
            <a:r>
              <a:rPr lang="en-US" b="1" dirty="0">
                <a:solidFill>
                  <a:srgbClr val="1F378E"/>
                </a:solidFill>
              </a:rPr>
              <a:t>Recommendations organized in three categories:</a:t>
            </a:r>
          </a:p>
          <a:p>
            <a:pPr marL="609585" indent="-609585">
              <a:buClr>
                <a:srgbClr val="1F378E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Always cover*</a:t>
            </a:r>
          </a:p>
          <a:p>
            <a:pPr marL="1066773" lvl="2" indent="-457189">
              <a:buClr>
                <a:schemeClr val="accent5"/>
              </a:buClr>
            </a:pPr>
            <a:r>
              <a:rPr lang="en-US" dirty="0">
                <a:solidFill>
                  <a:schemeClr val="tx1"/>
                </a:solidFill>
              </a:rPr>
              <a:t>Assumes 1 paragraph of space is available</a:t>
            </a:r>
          </a:p>
          <a:p>
            <a:pPr marL="609585" indent="-609585">
              <a:buClr>
                <a:srgbClr val="1F378E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Cover if PRO is a primary endpoint, or if a second paragraph of space is available*</a:t>
            </a:r>
          </a:p>
          <a:p>
            <a:pPr marL="609585" indent="-609585">
              <a:buClr>
                <a:srgbClr val="1F378E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Cover if space allows</a:t>
            </a:r>
          </a:p>
          <a:p>
            <a:pPr algn="r"/>
            <a:r>
              <a:rPr lang="en-US" sz="2000" i="1" dirty="0"/>
              <a:t>*example text provided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0684D2-D2ED-41F7-A937-29492591D0FA}"/>
              </a:ext>
            </a:extLst>
          </p:cNvPr>
          <p:cNvSpPr txBox="1"/>
          <p:nvPr/>
        </p:nvSpPr>
        <p:spPr>
          <a:xfrm>
            <a:off x="101599" y="6089893"/>
            <a:ext cx="619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600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Snyder et al, BMJ </a:t>
            </a:r>
          </a:p>
          <a:p>
            <a:pPr defTabSz="914400"/>
            <a:r>
              <a:rPr lang="en-US" sz="1600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2021;373:n1367</a:t>
            </a:r>
            <a:endParaRPr lang="en-AU" sz="16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32BA60-BF60-409F-BED4-DB800F71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64" y="2948673"/>
            <a:ext cx="4480750" cy="1325563"/>
          </a:xfrm>
        </p:spPr>
        <p:txBody>
          <a:bodyPr>
            <a:normAutofit fontScale="90000"/>
          </a:bodyPr>
          <a:lstStyle/>
          <a:p>
            <a:pPr defTabSz="1219140">
              <a:lnSpc>
                <a:spcPct val="80000"/>
              </a:lnSpc>
              <a:defRPr/>
            </a:pPr>
            <a:r>
              <a:rPr lang="en-US" sz="8000" kern="0" dirty="0">
                <a:solidFill>
                  <a:srgbClr val="2D2D8A"/>
                </a:solidFill>
              </a:rPr>
              <a:t>The PROTEUS Website</a:t>
            </a:r>
            <a:br>
              <a:rPr lang="en-US" sz="6700" kern="0" dirty="0">
                <a:solidFill>
                  <a:srgbClr val="2D2D8A"/>
                </a:solidFill>
              </a:rPr>
            </a:br>
            <a:br>
              <a:rPr lang="en-US" sz="4400" kern="0" dirty="0">
                <a:solidFill>
                  <a:srgbClr val="2D2D8A"/>
                </a:solidFill>
              </a:rPr>
            </a:br>
            <a:r>
              <a:rPr lang="en-US" sz="3200" b="1" kern="0" dirty="0">
                <a:solidFill>
                  <a:srgbClr val="2D2D8A"/>
                </a:solidFill>
              </a:rPr>
              <a:t>TheProteusConsortium.org</a:t>
            </a:r>
            <a:endParaRPr lang="en-US" sz="4400" b="1" dirty="0"/>
          </a:p>
        </p:txBody>
      </p: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4F09A8CF-E6D1-194B-8D0E-45AE9C5A0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470"/>
          <a:stretch/>
        </p:blipFill>
        <p:spPr>
          <a:xfrm rot="10800000">
            <a:off x="0" y="500605"/>
            <a:ext cx="1192463" cy="88891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91C360-766A-884E-83A4-41B6731C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65</a:t>
            </a:fld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7390-EDD5-468B-9209-A4124B356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141" y="1389525"/>
            <a:ext cx="6243587" cy="393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22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B44CD6-B1E0-4D9F-891A-E8A10CBF4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4" t="14457" r="18920" b="18737"/>
          <a:stretch/>
        </p:blipFill>
        <p:spPr>
          <a:xfrm>
            <a:off x="1568918" y="169781"/>
            <a:ext cx="9846644" cy="6518438"/>
          </a:xfrm>
          <a:prstGeom prst="rect">
            <a:avLst/>
          </a:prstGeom>
        </p:spPr>
      </p:pic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id="{A7BA723A-8D84-4332-8963-F5D5B291F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251271" y="1352350"/>
            <a:ext cx="1248903" cy="156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0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6FD509-2AAB-49CC-8174-520833829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624" y="557597"/>
            <a:ext cx="3842718" cy="2865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2C274-D948-4599-8C7F-68D68A1F8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624" y="3182659"/>
            <a:ext cx="3842718" cy="1802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3FB7CE-209F-4841-A664-565977867C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633"/>
          <a:stretch/>
        </p:blipFill>
        <p:spPr>
          <a:xfrm>
            <a:off x="4064438" y="4985885"/>
            <a:ext cx="3840238" cy="1506363"/>
          </a:xfrm>
          <a:prstGeom prst="rect">
            <a:avLst/>
          </a:prstGeom>
        </p:spPr>
      </p:pic>
      <p:pic>
        <p:nvPicPr>
          <p:cNvPr id="7" name="Graphic 6" descr="Right pointing backhand index with solid fill">
            <a:extLst>
              <a:ext uri="{FF2B5EF4-FFF2-40B4-BE49-F238E27FC236}">
                <a16:creationId xmlns:a16="http://schemas.microsoft.com/office/drawing/2014/main" id="{45B92E00-BC83-4F5A-81DB-D6C16569EF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607407" y="4999412"/>
            <a:ext cx="1717868" cy="215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72D4B5-C2E1-4485-8C70-9322EFE01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901" y="422115"/>
            <a:ext cx="7660092" cy="5356708"/>
          </a:xfrm>
          <a:prstGeom prst="rect">
            <a:avLst/>
          </a:prstGeom>
        </p:spPr>
      </p:pic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id="{4CE031B2-267F-4156-9AAA-5F78856B0C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596947" y="3622214"/>
            <a:ext cx="1717868" cy="215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0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CB6578-3E4B-4DEC-97BE-34386D6FB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" r="2038" b="11978"/>
          <a:stretch/>
        </p:blipFill>
        <p:spPr>
          <a:xfrm>
            <a:off x="271860" y="165273"/>
            <a:ext cx="11648279" cy="6527454"/>
          </a:xfrm>
          <a:prstGeom prst="rect">
            <a:avLst/>
          </a:prstGeom>
          <a:solidFill>
            <a:srgbClr val="5D61A5"/>
          </a:solidFill>
          <a:ln>
            <a:solidFill>
              <a:srgbClr val="1F378E"/>
            </a:solidFill>
          </a:ln>
        </p:spPr>
      </p:pic>
    </p:spTree>
    <p:extLst>
      <p:ext uri="{BB962C8B-B14F-4D97-AF65-F5344CB8AC3E}">
        <p14:creationId xmlns:p14="http://schemas.microsoft.com/office/powerpoint/2010/main" val="76181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152650" y="-78187"/>
            <a:ext cx="78867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dirty="0">
                <a:latin typeface="Arial" charset="0"/>
              </a:rPr>
              <a:t>BR.5 QOL</a:t>
            </a:r>
          </a:p>
        </p:txBody>
      </p:sp>
      <p:sp>
        <p:nvSpPr>
          <p:cNvPr id="65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Low compliance (&lt;25%) with QOL collection in BR.5 was due to many factors </a:t>
            </a:r>
          </a:p>
          <a:p>
            <a:pPr eaLnBrk="1" hangingPunct="1">
              <a:defRPr/>
            </a:pPr>
            <a:r>
              <a:rPr lang="en-US" dirty="0"/>
              <a:t>Evident that QOL measurement would not “just happen” … 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13478" y="935041"/>
            <a:ext cx="5428544" cy="85725"/>
          </a:xfrm>
          <a:prstGeom prst="rect">
            <a:avLst/>
          </a:prstGeom>
          <a:gradFill rotWithShape="1">
            <a:gsLst>
              <a:gs pos="0">
                <a:srgbClr val="000099">
                  <a:alpha val="2000"/>
                </a:srgbClr>
              </a:gs>
              <a:gs pos="50000">
                <a:schemeClr val="hlink"/>
              </a:gs>
              <a:gs pos="100000">
                <a:srgbClr val="000099">
                  <a:alpha val="2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085" tIns="38042" rIns="76085" bIns="38042" anchor="ctr"/>
          <a:lstStyle/>
          <a:p>
            <a:pPr eaLnBrk="1" hangingPunct="1">
              <a:lnSpc>
                <a:spcPct val="120000"/>
              </a:lnSpc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0B35409-F814-47D9-A121-F4D2969C7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7" t="19114" r="22383" b="16154"/>
          <a:stretch/>
        </p:blipFill>
        <p:spPr>
          <a:xfrm>
            <a:off x="857777" y="112295"/>
            <a:ext cx="10500033" cy="65804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A01DE4-61EE-462F-B4F5-A3A210B09B96}"/>
              </a:ext>
            </a:extLst>
          </p:cNvPr>
          <p:cNvGrpSpPr/>
          <p:nvPr/>
        </p:nvGrpSpPr>
        <p:grpSpPr>
          <a:xfrm>
            <a:off x="914400" y="4010228"/>
            <a:ext cx="304800" cy="1577690"/>
            <a:chOff x="685800" y="3051072"/>
            <a:chExt cx="228600" cy="1183266"/>
          </a:xfrm>
          <a:solidFill>
            <a:srgbClr val="5D61A5"/>
          </a:solidFill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36158B2C-52AB-4B8A-B88B-D2976E612E5B}"/>
                </a:ext>
              </a:extLst>
            </p:cNvPr>
            <p:cNvSpPr/>
            <p:nvPr/>
          </p:nvSpPr>
          <p:spPr>
            <a:xfrm>
              <a:off x="685800" y="3051072"/>
              <a:ext cx="228600" cy="7620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400">
                <a:ln w="9525"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DBBFE491-40BB-47BE-896E-76B00045CD34}"/>
                </a:ext>
              </a:extLst>
            </p:cNvPr>
            <p:cNvSpPr/>
            <p:nvPr/>
          </p:nvSpPr>
          <p:spPr>
            <a:xfrm>
              <a:off x="685800" y="3428780"/>
              <a:ext cx="228600" cy="7620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400" dirty="0">
                <a:ln w="9525"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D0E3E0F9-995A-47E4-98A5-9606EB29FB17}"/>
                </a:ext>
              </a:extLst>
            </p:cNvPr>
            <p:cNvSpPr/>
            <p:nvPr/>
          </p:nvSpPr>
          <p:spPr>
            <a:xfrm>
              <a:off x="685800" y="3789118"/>
              <a:ext cx="228600" cy="7620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400">
                <a:ln w="9525"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829E14D4-B6D7-40F8-A0DF-7886C9C33A77}"/>
                </a:ext>
              </a:extLst>
            </p:cNvPr>
            <p:cNvSpPr/>
            <p:nvPr/>
          </p:nvSpPr>
          <p:spPr>
            <a:xfrm>
              <a:off x="685800" y="4158138"/>
              <a:ext cx="228600" cy="7620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400">
                <a:ln w="9525"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D9A1058-CD55-BC43-9C8F-4A4305373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3" t="24703" r="5833" b="12055"/>
          <a:stretch/>
        </p:blipFill>
        <p:spPr>
          <a:xfrm>
            <a:off x="496298" y="263547"/>
            <a:ext cx="11222990" cy="6413138"/>
          </a:xfrm>
          <a:prstGeom prst="rect">
            <a:avLst/>
          </a:prstGeom>
          <a:ln w="19050">
            <a:solidFill>
              <a:srgbClr val="2D2D8A"/>
            </a:solidFill>
          </a:ln>
        </p:spPr>
      </p:pic>
    </p:spTree>
    <p:extLst>
      <p:ext uri="{BB962C8B-B14F-4D97-AF65-F5344CB8AC3E}">
        <p14:creationId xmlns:p14="http://schemas.microsoft.com/office/powerpoint/2010/main" val="275414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17">
            <a:extLst>
              <a:ext uri="{FF2B5EF4-FFF2-40B4-BE49-F238E27FC236}">
                <a16:creationId xmlns:a16="http://schemas.microsoft.com/office/drawing/2014/main" id="{7F3C2B95-193D-4019-991C-CB9FE748D056}"/>
              </a:ext>
            </a:extLst>
          </p:cNvPr>
          <p:cNvSpPr>
            <a:spLocks/>
          </p:cNvSpPr>
          <p:nvPr/>
        </p:nvSpPr>
        <p:spPr>
          <a:xfrm flipV="1">
            <a:off x="6083353" y="4085513"/>
            <a:ext cx="1135460" cy="1481610"/>
          </a:xfrm>
          <a:prstGeom prst="roundRect">
            <a:avLst>
              <a:gd name="adj" fmla="val 29070"/>
            </a:avLst>
          </a:prstGeom>
          <a:solidFill>
            <a:sysClr val="window" lastClr="FFFFFF"/>
          </a:solidFill>
          <a:ln w="57150" cap="flat" cmpd="sng" algn="ctr">
            <a:solidFill>
              <a:srgbClr val="00349E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CA" sz="1800" kern="0">
              <a:solidFill>
                <a:prstClr val="white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C48ED2F-458F-9E47-8948-06BEC6FE39B6}"/>
              </a:ext>
            </a:extLst>
          </p:cNvPr>
          <p:cNvSpPr txBox="1">
            <a:spLocks/>
          </p:cNvSpPr>
          <p:nvPr/>
        </p:nvSpPr>
        <p:spPr>
          <a:xfrm>
            <a:off x="632505" y="201391"/>
            <a:ext cx="10972800" cy="687995"/>
          </a:xfrm>
          <a:prstGeom prst="rect">
            <a:avLst/>
          </a:prstGeom>
        </p:spPr>
        <p:txBody>
          <a:bodyPr lIns="121917" tIns="60959" rIns="121917" bIns="6095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1219140">
              <a:defRPr/>
            </a:pPr>
            <a:r>
              <a:rPr lang="en-US" sz="5400" b="0" dirty="0">
                <a:solidFill>
                  <a:srgbClr val="3A3A86"/>
                </a:solidFill>
                <a:latin typeface="Calibri Light" panose="020F0302020204030204"/>
              </a:rPr>
              <a:t>Overview of Web Tutorials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83973" y="5653281"/>
            <a:ext cx="9122448" cy="409579"/>
          </a:xfrm>
          <a:prstGeom prst="roundRect">
            <a:avLst/>
          </a:prstGeom>
          <a:noFill/>
          <a:ln w="12700">
            <a:solidFill>
              <a:srgbClr val="280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04163">
              <a:defRPr/>
            </a:pPr>
            <a:r>
              <a:rPr lang="en-CA" sz="2100" dirty="0">
                <a:solidFill>
                  <a:prstClr val="black"/>
                </a:solidFill>
              </a:rPr>
              <a:t>Overview of Tool Recommendations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83973" y="6160709"/>
            <a:ext cx="9144000" cy="409579"/>
          </a:xfrm>
          <a:prstGeom prst="roundRect">
            <a:avLst/>
          </a:prstGeom>
          <a:noFill/>
          <a:ln w="12700">
            <a:solidFill>
              <a:srgbClr val="280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04163">
              <a:defRPr/>
            </a:pPr>
            <a:r>
              <a:rPr lang="en-CA" sz="2100" dirty="0">
                <a:solidFill>
                  <a:prstClr val="black"/>
                </a:solidFill>
              </a:rPr>
              <a:t>How to Apply the Tools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60912A00-CE1B-4203-95B9-A56C714AD111}"/>
              </a:ext>
            </a:extLst>
          </p:cNvPr>
          <p:cNvSpPr/>
          <p:nvPr/>
        </p:nvSpPr>
        <p:spPr>
          <a:xfrm>
            <a:off x="1534776" y="1183105"/>
            <a:ext cx="9122448" cy="409579"/>
          </a:xfrm>
          <a:prstGeom prst="roundRect">
            <a:avLst/>
          </a:prstGeom>
          <a:noFill/>
          <a:ln w="12700">
            <a:solidFill>
              <a:srgbClr val="280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04163">
              <a:defRPr/>
            </a:pPr>
            <a:r>
              <a:rPr lang="en-CA" sz="2100" dirty="0">
                <a:solidFill>
                  <a:prstClr val="black"/>
                </a:solidFill>
              </a:rPr>
              <a:t>Introduction to PROs and PROTEUS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65B421B2-4A73-4CB7-BA30-FB73513AD7C3}"/>
              </a:ext>
            </a:extLst>
          </p:cNvPr>
          <p:cNvSpPr/>
          <p:nvPr/>
        </p:nvSpPr>
        <p:spPr>
          <a:xfrm>
            <a:off x="1534776" y="1722616"/>
            <a:ext cx="9144000" cy="409579"/>
          </a:xfrm>
          <a:prstGeom prst="roundRect">
            <a:avLst/>
          </a:prstGeom>
          <a:noFill/>
          <a:ln w="12700">
            <a:solidFill>
              <a:srgbClr val="280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04163">
              <a:defRPr/>
            </a:pPr>
            <a:r>
              <a:rPr lang="en-CA" sz="2100" dirty="0">
                <a:solidFill>
                  <a:prstClr val="black"/>
                </a:solidFill>
              </a:rPr>
              <a:t>Introduction to the PROTEUS Tools</a:t>
            </a:r>
          </a:p>
        </p:txBody>
      </p:sp>
      <p:sp>
        <p:nvSpPr>
          <p:cNvPr id="45" name="Rounded Rectangle 44"/>
          <p:cNvSpPr/>
          <p:nvPr/>
        </p:nvSpPr>
        <p:spPr>
          <a:xfrm flipV="1">
            <a:off x="2188682" y="3912225"/>
            <a:ext cx="1077188" cy="1440377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28575" cmpd="sng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40">
              <a:defRPr/>
            </a:pPr>
            <a:endParaRPr lang="en-CA" sz="150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 flipV="1">
            <a:off x="4782111" y="3919185"/>
            <a:ext cx="1077188" cy="1440377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28575" cmpd="sng">
            <a:solidFill>
              <a:srgbClr val="65E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40">
              <a:defRPr/>
            </a:pPr>
            <a:endParaRPr lang="en-CA" sz="1500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215302" y="3155486"/>
            <a:ext cx="7833063" cy="342900"/>
          </a:xfrm>
          <a:custGeom>
            <a:avLst/>
            <a:gdLst>
              <a:gd name="connsiteX0" fmla="*/ 10632 w 7357730"/>
              <a:gd name="connsiteY0" fmla="*/ 159488 h 520995"/>
              <a:gd name="connsiteX1" fmla="*/ 563525 w 7357730"/>
              <a:gd name="connsiteY1" fmla="*/ 63795 h 520995"/>
              <a:gd name="connsiteX2" fmla="*/ 1414130 w 7357730"/>
              <a:gd name="connsiteY2" fmla="*/ 10632 h 520995"/>
              <a:gd name="connsiteX3" fmla="*/ 2190307 w 7357730"/>
              <a:gd name="connsiteY3" fmla="*/ 0 h 520995"/>
              <a:gd name="connsiteX4" fmla="*/ 3157870 w 7357730"/>
              <a:gd name="connsiteY4" fmla="*/ 138223 h 520995"/>
              <a:gd name="connsiteX5" fmla="*/ 3987209 w 7357730"/>
              <a:gd name="connsiteY5" fmla="*/ 287079 h 520995"/>
              <a:gd name="connsiteX6" fmla="*/ 4795284 w 7357730"/>
              <a:gd name="connsiteY6" fmla="*/ 372139 h 520995"/>
              <a:gd name="connsiteX7" fmla="*/ 5709684 w 7357730"/>
              <a:gd name="connsiteY7" fmla="*/ 361507 h 520995"/>
              <a:gd name="connsiteX8" fmla="*/ 6730409 w 7357730"/>
              <a:gd name="connsiteY8" fmla="*/ 244548 h 520995"/>
              <a:gd name="connsiteX9" fmla="*/ 7357730 w 7357730"/>
              <a:gd name="connsiteY9" fmla="*/ 85060 h 520995"/>
              <a:gd name="connsiteX10" fmla="*/ 7357730 w 7357730"/>
              <a:gd name="connsiteY10" fmla="*/ 265814 h 520995"/>
              <a:gd name="connsiteX11" fmla="*/ 6262577 w 7357730"/>
              <a:gd name="connsiteY11" fmla="*/ 467832 h 520995"/>
              <a:gd name="connsiteX12" fmla="*/ 5263116 w 7357730"/>
              <a:gd name="connsiteY12" fmla="*/ 520995 h 520995"/>
              <a:gd name="connsiteX13" fmla="*/ 4433777 w 7357730"/>
              <a:gd name="connsiteY13" fmla="*/ 478465 h 520995"/>
              <a:gd name="connsiteX14" fmla="*/ 3136604 w 7357730"/>
              <a:gd name="connsiteY14" fmla="*/ 287079 h 520995"/>
              <a:gd name="connsiteX15" fmla="*/ 2551814 w 7357730"/>
              <a:gd name="connsiteY15" fmla="*/ 202018 h 520995"/>
              <a:gd name="connsiteX16" fmla="*/ 1935125 w 7357730"/>
              <a:gd name="connsiteY16" fmla="*/ 159488 h 520995"/>
              <a:gd name="connsiteX17" fmla="*/ 1063256 w 7357730"/>
              <a:gd name="connsiteY17" fmla="*/ 180753 h 520995"/>
              <a:gd name="connsiteX18" fmla="*/ 265814 w 7357730"/>
              <a:gd name="connsiteY18" fmla="*/ 265814 h 520995"/>
              <a:gd name="connsiteX19" fmla="*/ 0 w 7357730"/>
              <a:gd name="connsiteY19" fmla="*/ 329609 h 520995"/>
              <a:gd name="connsiteX20" fmla="*/ 10632 w 7357730"/>
              <a:gd name="connsiteY20" fmla="*/ 159488 h 520995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07136 w 7357730"/>
              <a:gd name="connsiteY3" fmla="*/ 2497 h 510363"/>
              <a:gd name="connsiteX4" fmla="*/ 3157870 w 7357730"/>
              <a:gd name="connsiteY4" fmla="*/ 127591 h 510363"/>
              <a:gd name="connsiteX5" fmla="*/ 3987209 w 7357730"/>
              <a:gd name="connsiteY5" fmla="*/ 276447 h 510363"/>
              <a:gd name="connsiteX6" fmla="*/ 4795284 w 7357730"/>
              <a:gd name="connsiteY6" fmla="*/ 361507 h 510363"/>
              <a:gd name="connsiteX7" fmla="*/ 5709684 w 7357730"/>
              <a:gd name="connsiteY7" fmla="*/ 350875 h 510363"/>
              <a:gd name="connsiteX8" fmla="*/ 6730409 w 7357730"/>
              <a:gd name="connsiteY8" fmla="*/ 233916 h 510363"/>
              <a:gd name="connsiteX9" fmla="*/ 7357730 w 7357730"/>
              <a:gd name="connsiteY9" fmla="*/ 74428 h 510363"/>
              <a:gd name="connsiteX10" fmla="*/ 7357730 w 7357730"/>
              <a:gd name="connsiteY10" fmla="*/ 255182 h 510363"/>
              <a:gd name="connsiteX11" fmla="*/ 6262577 w 7357730"/>
              <a:gd name="connsiteY11" fmla="*/ 457200 h 510363"/>
              <a:gd name="connsiteX12" fmla="*/ 5263116 w 7357730"/>
              <a:gd name="connsiteY12" fmla="*/ 510363 h 510363"/>
              <a:gd name="connsiteX13" fmla="*/ 4433777 w 7357730"/>
              <a:gd name="connsiteY13" fmla="*/ 467833 h 510363"/>
              <a:gd name="connsiteX14" fmla="*/ 3136604 w 7357730"/>
              <a:gd name="connsiteY14" fmla="*/ 276447 h 510363"/>
              <a:gd name="connsiteX15" fmla="*/ 2551814 w 7357730"/>
              <a:gd name="connsiteY15" fmla="*/ 191386 h 510363"/>
              <a:gd name="connsiteX16" fmla="*/ 1935125 w 7357730"/>
              <a:gd name="connsiteY16" fmla="*/ 148856 h 510363"/>
              <a:gd name="connsiteX17" fmla="*/ 1063256 w 7357730"/>
              <a:gd name="connsiteY17" fmla="*/ 170121 h 510363"/>
              <a:gd name="connsiteX18" fmla="*/ 265814 w 7357730"/>
              <a:gd name="connsiteY18" fmla="*/ 255182 h 510363"/>
              <a:gd name="connsiteX19" fmla="*/ 0 w 7357730"/>
              <a:gd name="connsiteY19" fmla="*/ 318977 h 510363"/>
              <a:gd name="connsiteX20" fmla="*/ 10632 w 7357730"/>
              <a:gd name="connsiteY20" fmla="*/ 148856 h 510363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46405 w 7357730"/>
              <a:gd name="connsiteY3" fmla="*/ 15625 h 510363"/>
              <a:gd name="connsiteX4" fmla="*/ 3157870 w 7357730"/>
              <a:gd name="connsiteY4" fmla="*/ 127591 h 510363"/>
              <a:gd name="connsiteX5" fmla="*/ 3987209 w 7357730"/>
              <a:gd name="connsiteY5" fmla="*/ 276447 h 510363"/>
              <a:gd name="connsiteX6" fmla="*/ 4795284 w 7357730"/>
              <a:gd name="connsiteY6" fmla="*/ 361507 h 510363"/>
              <a:gd name="connsiteX7" fmla="*/ 5709684 w 7357730"/>
              <a:gd name="connsiteY7" fmla="*/ 350875 h 510363"/>
              <a:gd name="connsiteX8" fmla="*/ 6730409 w 7357730"/>
              <a:gd name="connsiteY8" fmla="*/ 233916 h 510363"/>
              <a:gd name="connsiteX9" fmla="*/ 7357730 w 7357730"/>
              <a:gd name="connsiteY9" fmla="*/ 74428 h 510363"/>
              <a:gd name="connsiteX10" fmla="*/ 7357730 w 7357730"/>
              <a:gd name="connsiteY10" fmla="*/ 255182 h 510363"/>
              <a:gd name="connsiteX11" fmla="*/ 6262577 w 7357730"/>
              <a:gd name="connsiteY11" fmla="*/ 457200 h 510363"/>
              <a:gd name="connsiteX12" fmla="*/ 5263116 w 7357730"/>
              <a:gd name="connsiteY12" fmla="*/ 510363 h 510363"/>
              <a:gd name="connsiteX13" fmla="*/ 4433777 w 7357730"/>
              <a:gd name="connsiteY13" fmla="*/ 467833 h 510363"/>
              <a:gd name="connsiteX14" fmla="*/ 3136604 w 7357730"/>
              <a:gd name="connsiteY14" fmla="*/ 276447 h 510363"/>
              <a:gd name="connsiteX15" fmla="*/ 2551814 w 7357730"/>
              <a:gd name="connsiteY15" fmla="*/ 191386 h 510363"/>
              <a:gd name="connsiteX16" fmla="*/ 1935125 w 7357730"/>
              <a:gd name="connsiteY16" fmla="*/ 148856 h 510363"/>
              <a:gd name="connsiteX17" fmla="*/ 1063256 w 7357730"/>
              <a:gd name="connsiteY17" fmla="*/ 170121 h 510363"/>
              <a:gd name="connsiteX18" fmla="*/ 265814 w 7357730"/>
              <a:gd name="connsiteY18" fmla="*/ 255182 h 510363"/>
              <a:gd name="connsiteX19" fmla="*/ 0 w 7357730"/>
              <a:gd name="connsiteY19" fmla="*/ 318977 h 510363"/>
              <a:gd name="connsiteX20" fmla="*/ 10632 w 7357730"/>
              <a:gd name="connsiteY20" fmla="*/ 148856 h 510363"/>
              <a:gd name="connsiteX0" fmla="*/ 10632 w 7357730"/>
              <a:gd name="connsiteY0" fmla="*/ 148856 h 510363"/>
              <a:gd name="connsiteX1" fmla="*/ 563525 w 7357730"/>
              <a:gd name="connsiteY1" fmla="*/ 53163 h 510363"/>
              <a:gd name="connsiteX2" fmla="*/ 1414130 w 7357730"/>
              <a:gd name="connsiteY2" fmla="*/ 0 h 510363"/>
              <a:gd name="connsiteX3" fmla="*/ 2246405 w 7357730"/>
              <a:gd name="connsiteY3" fmla="*/ 15625 h 510363"/>
              <a:gd name="connsiteX4" fmla="*/ 2684427 w 7357730"/>
              <a:gd name="connsiteY4" fmla="*/ 61116 h 510363"/>
              <a:gd name="connsiteX5" fmla="*/ 3157870 w 7357730"/>
              <a:gd name="connsiteY5" fmla="*/ 127591 h 510363"/>
              <a:gd name="connsiteX6" fmla="*/ 3987209 w 7357730"/>
              <a:gd name="connsiteY6" fmla="*/ 276447 h 510363"/>
              <a:gd name="connsiteX7" fmla="*/ 4795284 w 7357730"/>
              <a:gd name="connsiteY7" fmla="*/ 361507 h 510363"/>
              <a:gd name="connsiteX8" fmla="*/ 5709684 w 7357730"/>
              <a:gd name="connsiteY8" fmla="*/ 350875 h 510363"/>
              <a:gd name="connsiteX9" fmla="*/ 6730409 w 7357730"/>
              <a:gd name="connsiteY9" fmla="*/ 233916 h 510363"/>
              <a:gd name="connsiteX10" fmla="*/ 7357730 w 7357730"/>
              <a:gd name="connsiteY10" fmla="*/ 74428 h 510363"/>
              <a:gd name="connsiteX11" fmla="*/ 7357730 w 7357730"/>
              <a:gd name="connsiteY11" fmla="*/ 255182 h 510363"/>
              <a:gd name="connsiteX12" fmla="*/ 6262577 w 7357730"/>
              <a:gd name="connsiteY12" fmla="*/ 457200 h 510363"/>
              <a:gd name="connsiteX13" fmla="*/ 5263116 w 7357730"/>
              <a:gd name="connsiteY13" fmla="*/ 510363 h 510363"/>
              <a:gd name="connsiteX14" fmla="*/ 4433777 w 7357730"/>
              <a:gd name="connsiteY14" fmla="*/ 467833 h 510363"/>
              <a:gd name="connsiteX15" fmla="*/ 3136604 w 7357730"/>
              <a:gd name="connsiteY15" fmla="*/ 276447 h 510363"/>
              <a:gd name="connsiteX16" fmla="*/ 2551814 w 7357730"/>
              <a:gd name="connsiteY16" fmla="*/ 191386 h 510363"/>
              <a:gd name="connsiteX17" fmla="*/ 1935125 w 7357730"/>
              <a:gd name="connsiteY17" fmla="*/ 148856 h 510363"/>
              <a:gd name="connsiteX18" fmla="*/ 1063256 w 7357730"/>
              <a:gd name="connsiteY18" fmla="*/ 170121 h 510363"/>
              <a:gd name="connsiteX19" fmla="*/ 265814 w 7357730"/>
              <a:gd name="connsiteY19" fmla="*/ 255182 h 510363"/>
              <a:gd name="connsiteX20" fmla="*/ 0 w 7357730"/>
              <a:gd name="connsiteY20" fmla="*/ 318977 h 510363"/>
              <a:gd name="connsiteX21" fmla="*/ 10632 w 7357730"/>
              <a:gd name="connsiteY21" fmla="*/ 148856 h 51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357730" h="510363">
                <a:moveTo>
                  <a:pt x="10632" y="148856"/>
                </a:moveTo>
                <a:lnTo>
                  <a:pt x="563525" y="53163"/>
                </a:lnTo>
                <a:lnTo>
                  <a:pt x="1414130" y="0"/>
                </a:lnTo>
                <a:lnTo>
                  <a:pt x="2246405" y="15625"/>
                </a:lnTo>
                <a:cubicBezTo>
                  <a:pt x="2392412" y="35165"/>
                  <a:pt x="2538420" y="41576"/>
                  <a:pt x="2684427" y="61116"/>
                </a:cubicBezTo>
                <a:lnTo>
                  <a:pt x="3157870" y="127591"/>
                </a:lnTo>
                <a:lnTo>
                  <a:pt x="3987209" y="276447"/>
                </a:lnTo>
                <a:lnTo>
                  <a:pt x="4795284" y="361507"/>
                </a:lnTo>
                <a:lnTo>
                  <a:pt x="5709684" y="350875"/>
                </a:lnTo>
                <a:lnTo>
                  <a:pt x="6730409" y="233916"/>
                </a:lnTo>
                <a:lnTo>
                  <a:pt x="7357730" y="74428"/>
                </a:lnTo>
                <a:lnTo>
                  <a:pt x="7357730" y="255182"/>
                </a:lnTo>
                <a:lnTo>
                  <a:pt x="6262577" y="457200"/>
                </a:lnTo>
                <a:lnTo>
                  <a:pt x="5263116" y="510363"/>
                </a:lnTo>
                <a:lnTo>
                  <a:pt x="4433777" y="467833"/>
                </a:lnTo>
                <a:lnTo>
                  <a:pt x="3136604" y="276447"/>
                </a:lnTo>
                <a:lnTo>
                  <a:pt x="2551814" y="191386"/>
                </a:lnTo>
                <a:lnTo>
                  <a:pt x="1935125" y="148856"/>
                </a:lnTo>
                <a:lnTo>
                  <a:pt x="1063256" y="170121"/>
                </a:lnTo>
                <a:lnTo>
                  <a:pt x="265814" y="255182"/>
                </a:lnTo>
                <a:lnTo>
                  <a:pt x="0" y="318977"/>
                </a:lnTo>
                <a:lnTo>
                  <a:pt x="10632" y="148856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alpha val="0"/>
                </a:srgbClr>
              </a:gs>
              <a:gs pos="37000">
                <a:srgbClr val="00B0F0"/>
              </a:gs>
              <a:gs pos="100000">
                <a:srgbClr val="00B0F0"/>
              </a:gs>
            </a:gsLst>
            <a:lin ang="0" scaled="1"/>
            <a:tileRect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9" rIns="121917" bIns="609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40">
              <a:defRPr/>
            </a:pPr>
            <a:endParaRPr lang="en-CA" sz="2400">
              <a:solidFill>
                <a:prstClr val="white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855827" y="3034996"/>
            <a:ext cx="7665928" cy="429533"/>
            <a:chOff x="1028700" y="2806658"/>
            <a:chExt cx="7429744" cy="450892"/>
          </a:xfrm>
        </p:grpSpPr>
        <p:sp>
          <p:nvSpPr>
            <p:cNvPr id="49" name="Freeform 48"/>
            <p:cNvSpPr/>
            <p:nvPr/>
          </p:nvSpPr>
          <p:spPr>
            <a:xfrm>
              <a:off x="4191244" y="2806658"/>
              <a:ext cx="4267200" cy="394063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>
              <a:gsLst>
                <a:gs pos="0">
                  <a:srgbClr val="009BD2">
                    <a:alpha val="0"/>
                  </a:srgbClr>
                </a:gs>
                <a:gs pos="24000">
                  <a:srgbClr val="009BD2"/>
                </a:gs>
                <a:gs pos="100000">
                  <a:srgbClr val="009BD2"/>
                </a:gs>
              </a:gsLst>
              <a:lin ang="0" scaled="1"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 flipV="1">
              <a:off x="4823261" y="2860284"/>
              <a:ext cx="2707599" cy="340435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  <a:gd name="connsiteX0" fmla="*/ 10632 w 7357730"/>
                <a:gd name="connsiteY0" fmla="*/ 148856 h 510484"/>
                <a:gd name="connsiteX1" fmla="*/ 563525 w 7357730"/>
                <a:gd name="connsiteY1" fmla="*/ 53163 h 510484"/>
                <a:gd name="connsiteX2" fmla="*/ 1414130 w 7357730"/>
                <a:gd name="connsiteY2" fmla="*/ 0 h 510484"/>
                <a:gd name="connsiteX3" fmla="*/ 2246405 w 7357730"/>
                <a:gd name="connsiteY3" fmla="*/ 15625 h 510484"/>
                <a:gd name="connsiteX4" fmla="*/ 2684427 w 7357730"/>
                <a:gd name="connsiteY4" fmla="*/ 61116 h 510484"/>
                <a:gd name="connsiteX5" fmla="*/ 3157870 w 7357730"/>
                <a:gd name="connsiteY5" fmla="*/ 127591 h 510484"/>
                <a:gd name="connsiteX6" fmla="*/ 3987209 w 7357730"/>
                <a:gd name="connsiteY6" fmla="*/ 276447 h 510484"/>
                <a:gd name="connsiteX7" fmla="*/ 4795284 w 7357730"/>
                <a:gd name="connsiteY7" fmla="*/ 361507 h 510484"/>
                <a:gd name="connsiteX8" fmla="*/ 5709684 w 7357730"/>
                <a:gd name="connsiteY8" fmla="*/ 350875 h 510484"/>
                <a:gd name="connsiteX9" fmla="*/ 6730409 w 7357730"/>
                <a:gd name="connsiteY9" fmla="*/ 233916 h 510484"/>
                <a:gd name="connsiteX10" fmla="*/ 7357730 w 7357730"/>
                <a:gd name="connsiteY10" fmla="*/ 74428 h 510484"/>
                <a:gd name="connsiteX11" fmla="*/ 7357730 w 7357730"/>
                <a:gd name="connsiteY11" fmla="*/ 255182 h 510484"/>
                <a:gd name="connsiteX12" fmla="*/ 6262577 w 7357730"/>
                <a:gd name="connsiteY12" fmla="*/ 457200 h 510484"/>
                <a:gd name="connsiteX13" fmla="*/ 5840199 w 7357730"/>
                <a:gd name="connsiteY13" fmla="*/ 510484 h 510484"/>
                <a:gd name="connsiteX14" fmla="*/ 5263116 w 7357730"/>
                <a:gd name="connsiteY14" fmla="*/ 510363 h 510484"/>
                <a:gd name="connsiteX15" fmla="*/ 4433777 w 7357730"/>
                <a:gd name="connsiteY15" fmla="*/ 467833 h 510484"/>
                <a:gd name="connsiteX16" fmla="*/ 3136604 w 7357730"/>
                <a:gd name="connsiteY16" fmla="*/ 276447 h 510484"/>
                <a:gd name="connsiteX17" fmla="*/ 2551814 w 7357730"/>
                <a:gd name="connsiteY17" fmla="*/ 191386 h 510484"/>
                <a:gd name="connsiteX18" fmla="*/ 1935125 w 7357730"/>
                <a:gd name="connsiteY18" fmla="*/ 148856 h 510484"/>
                <a:gd name="connsiteX19" fmla="*/ 1063256 w 7357730"/>
                <a:gd name="connsiteY19" fmla="*/ 170121 h 510484"/>
                <a:gd name="connsiteX20" fmla="*/ 265814 w 7357730"/>
                <a:gd name="connsiteY20" fmla="*/ 255182 h 510484"/>
                <a:gd name="connsiteX21" fmla="*/ 0 w 7357730"/>
                <a:gd name="connsiteY21" fmla="*/ 318977 h 510484"/>
                <a:gd name="connsiteX22" fmla="*/ 10632 w 7357730"/>
                <a:gd name="connsiteY22" fmla="*/ 148856 h 51048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40199 w 7357730"/>
                <a:gd name="connsiteY13" fmla="*/ 5104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22943 w 7357730"/>
                <a:gd name="connsiteY13" fmla="*/ 5007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  <a:gd name="connsiteX0" fmla="*/ 10632 w 7357730"/>
                <a:gd name="connsiteY0" fmla="*/ 148856 h 520064"/>
                <a:gd name="connsiteX1" fmla="*/ 563525 w 7357730"/>
                <a:gd name="connsiteY1" fmla="*/ 53163 h 520064"/>
                <a:gd name="connsiteX2" fmla="*/ 1414130 w 7357730"/>
                <a:gd name="connsiteY2" fmla="*/ 0 h 520064"/>
                <a:gd name="connsiteX3" fmla="*/ 2246405 w 7357730"/>
                <a:gd name="connsiteY3" fmla="*/ 15625 h 520064"/>
                <a:gd name="connsiteX4" fmla="*/ 2684427 w 7357730"/>
                <a:gd name="connsiteY4" fmla="*/ 61116 h 520064"/>
                <a:gd name="connsiteX5" fmla="*/ 3157870 w 7357730"/>
                <a:gd name="connsiteY5" fmla="*/ 127591 h 520064"/>
                <a:gd name="connsiteX6" fmla="*/ 3987209 w 7357730"/>
                <a:gd name="connsiteY6" fmla="*/ 276447 h 520064"/>
                <a:gd name="connsiteX7" fmla="*/ 4795284 w 7357730"/>
                <a:gd name="connsiteY7" fmla="*/ 361507 h 520064"/>
                <a:gd name="connsiteX8" fmla="*/ 5709684 w 7357730"/>
                <a:gd name="connsiteY8" fmla="*/ 350875 h 520064"/>
                <a:gd name="connsiteX9" fmla="*/ 6730409 w 7357730"/>
                <a:gd name="connsiteY9" fmla="*/ 233916 h 520064"/>
                <a:gd name="connsiteX10" fmla="*/ 7357730 w 7357730"/>
                <a:gd name="connsiteY10" fmla="*/ 74428 h 520064"/>
                <a:gd name="connsiteX11" fmla="*/ 7357730 w 7357730"/>
                <a:gd name="connsiteY11" fmla="*/ 255182 h 520064"/>
                <a:gd name="connsiteX12" fmla="*/ 6262577 w 7357730"/>
                <a:gd name="connsiteY12" fmla="*/ 457200 h 520064"/>
                <a:gd name="connsiteX13" fmla="*/ 5822943 w 7357730"/>
                <a:gd name="connsiteY13" fmla="*/ 500784 h 520064"/>
                <a:gd name="connsiteX14" fmla="*/ 5263116 w 7357730"/>
                <a:gd name="connsiteY14" fmla="*/ 520064 h 520064"/>
                <a:gd name="connsiteX15" fmla="*/ 4433777 w 7357730"/>
                <a:gd name="connsiteY15" fmla="*/ 467833 h 520064"/>
                <a:gd name="connsiteX16" fmla="*/ 3136604 w 7357730"/>
                <a:gd name="connsiteY16" fmla="*/ 276447 h 520064"/>
                <a:gd name="connsiteX17" fmla="*/ 2551814 w 7357730"/>
                <a:gd name="connsiteY17" fmla="*/ 191386 h 520064"/>
                <a:gd name="connsiteX18" fmla="*/ 1935125 w 7357730"/>
                <a:gd name="connsiteY18" fmla="*/ 148856 h 520064"/>
                <a:gd name="connsiteX19" fmla="*/ 1063256 w 7357730"/>
                <a:gd name="connsiteY19" fmla="*/ 170121 h 520064"/>
                <a:gd name="connsiteX20" fmla="*/ 265814 w 7357730"/>
                <a:gd name="connsiteY20" fmla="*/ 255182 h 520064"/>
                <a:gd name="connsiteX21" fmla="*/ 0 w 7357730"/>
                <a:gd name="connsiteY21" fmla="*/ 318977 h 520064"/>
                <a:gd name="connsiteX22" fmla="*/ 10632 w 7357730"/>
                <a:gd name="connsiteY22" fmla="*/ 148856 h 5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57730" h="520064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cubicBezTo>
                    <a:pt x="6098777" y="465261"/>
                    <a:pt x="5986742" y="483023"/>
                    <a:pt x="5822943" y="500784"/>
                  </a:cubicBezTo>
                  <a:lnTo>
                    <a:pt x="5263116" y="520064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>
              <a:gsLst>
                <a:gs pos="0">
                  <a:srgbClr val="BDF2FF"/>
                </a:gs>
                <a:gs pos="24000">
                  <a:srgbClr val="009BD2"/>
                </a:gs>
                <a:gs pos="84000">
                  <a:srgbClr val="008AA8"/>
                </a:gs>
              </a:gsLst>
              <a:lin ang="0" scaled="1"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203154" y="2807291"/>
              <a:ext cx="5592726" cy="415107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946108 w 7357730"/>
                <a:gd name="connsiteY14" fmla="*/ 502258 h 510363"/>
                <a:gd name="connsiteX15" fmla="*/ 4433777 w 7357730"/>
                <a:gd name="connsiteY15" fmla="*/ 467833 h 510363"/>
                <a:gd name="connsiteX16" fmla="*/ 3136604 w 7357730"/>
                <a:gd name="connsiteY16" fmla="*/ 276447 h 510363"/>
                <a:gd name="connsiteX17" fmla="*/ 2551814 w 7357730"/>
                <a:gd name="connsiteY17" fmla="*/ 191386 h 510363"/>
                <a:gd name="connsiteX18" fmla="*/ 1935125 w 7357730"/>
                <a:gd name="connsiteY18" fmla="*/ 148856 h 510363"/>
                <a:gd name="connsiteX19" fmla="*/ 1063256 w 7357730"/>
                <a:gd name="connsiteY19" fmla="*/ 170121 h 510363"/>
                <a:gd name="connsiteX20" fmla="*/ 265814 w 7357730"/>
                <a:gd name="connsiteY20" fmla="*/ 255182 h 510363"/>
                <a:gd name="connsiteX21" fmla="*/ 0 w 7357730"/>
                <a:gd name="connsiteY21" fmla="*/ 318977 h 510363"/>
                <a:gd name="connsiteX22" fmla="*/ 10632 w 7357730"/>
                <a:gd name="connsiteY22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946108" y="502258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5E2FF">
                    <a:alpha val="42000"/>
                  </a:srgbClr>
                </a:gs>
                <a:gs pos="37000">
                  <a:srgbClr val="65E2FF"/>
                </a:gs>
                <a:gs pos="100000">
                  <a:srgbClr val="65E2FF"/>
                </a:gs>
              </a:gsLst>
              <a:lin ang="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3487433" y="2892430"/>
              <a:ext cx="4926904" cy="310588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>
              <a:gsLst>
                <a:gs pos="0">
                  <a:srgbClr val="003399">
                    <a:alpha val="0"/>
                  </a:srgbClr>
                </a:gs>
                <a:gs pos="24000">
                  <a:srgbClr val="003399"/>
                </a:gs>
                <a:gs pos="100000">
                  <a:srgbClr val="003399"/>
                </a:gs>
              </a:gsLst>
              <a:lin ang="0" scaled="1"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 flipV="1">
              <a:off x="1028700" y="2897599"/>
              <a:ext cx="6786230" cy="359951"/>
            </a:xfrm>
            <a:custGeom>
              <a:avLst/>
              <a:gdLst>
                <a:gd name="connsiteX0" fmla="*/ 10632 w 7357730"/>
                <a:gd name="connsiteY0" fmla="*/ 159488 h 520995"/>
                <a:gd name="connsiteX1" fmla="*/ 563525 w 7357730"/>
                <a:gd name="connsiteY1" fmla="*/ 63795 h 520995"/>
                <a:gd name="connsiteX2" fmla="*/ 1414130 w 7357730"/>
                <a:gd name="connsiteY2" fmla="*/ 10632 h 520995"/>
                <a:gd name="connsiteX3" fmla="*/ 2190307 w 7357730"/>
                <a:gd name="connsiteY3" fmla="*/ 0 h 520995"/>
                <a:gd name="connsiteX4" fmla="*/ 3157870 w 7357730"/>
                <a:gd name="connsiteY4" fmla="*/ 138223 h 520995"/>
                <a:gd name="connsiteX5" fmla="*/ 3987209 w 7357730"/>
                <a:gd name="connsiteY5" fmla="*/ 287079 h 520995"/>
                <a:gd name="connsiteX6" fmla="*/ 4795284 w 7357730"/>
                <a:gd name="connsiteY6" fmla="*/ 372139 h 520995"/>
                <a:gd name="connsiteX7" fmla="*/ 5709684 w 7357730"/>
                <a:gd name="connsiteY7" fmla="*/ 361507 h 520995"/>
                <a:gd name="connsiteX8" fmla="*/ 6730409 w 7357730"/>
                <a:gd name="connsiteY8" fmla="*/ 244548 h 520995"/>
                <a:gd name="connsiteX9" fmla="*/ 7357730 w 7357730"/>
                <a:gd name="connsiteY9" fmla="*/ 85060 h 520995"/>
                <a:gd name="connsiteX10" fmla="*/ 7357730 w 7357730"/>
                <a:gd name="connsiteY10" fmla="*/ 265814 h 520995"/>
                <a:gd name="connsiteX11" fmla="*/ 6262577 w 7357730"/>
                <a:gd name="connsiteY11" fmla="*/ 467832 h 520995"/>
                <a:gd name="connsiteX12" fmla="*/ 5263116 w 7357730"/>
                <a:gd name="connsiteY12" fmla="*/ 520995 h 520995"/>
                <a:gd name="connsiteX13" fmla="*/ 4433777 w 7357730"/>
                <a:gd name="connsiteY13" fmla="*/ 478465 h 520995"/>
                <a:gd name="connsiteX14" fmla="*/ 3136604 w 7357730"/>
                <a:gd name="connsiteY14" fmla="*/ 287079 h 520995"/>
                <a:gd name="connsiteX15" fmla="*/ 2551814 w 7357730"/>
                <a:gd name="connsiteY15" fmla="*/ 202018 h 520995"/>
                <a:gd name="connsiteX16" fmla="*/ 1935125 w 7357730"/>
                <a:gd name="connsiteY16" fmla="*/ 159488 h 520995"/>
                <a:gd name="connsiteX17" fmla="*/ 1063256 w 7357730"/>
                <a:gd name="connsiteY17" fmla="*/ 180753 h 520995"/>
                <a:gd name="connsiteX18" fmla="*/ 265814 w 7357730"/>
                <a:gd name="connsiteY18" fmla="*/ 265814 h 520995"/>
                <a:gd name="connsiteX19" fmla="*/ 0 w 7357730"/>
                <a:gd name="connsiteY19" fmla="*/ 329609 h 520995"/>
                <a:gd name="connsiteX20" fmla="*/ 10632 w 7357730"/>
                <a:gd name="connsiteY20" fmla="*/ 159488 h 520995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07136 w 7357730"/>
                <a:gd name="connsiteY3" fmla="*/ 2497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3157870 w 7357730"/>
                <a:gd name="connsiteY4" fmla="*/ 127591 h 510363"/>
                <a:gd name="connsiteX5" fmla="*/ 3987209 w 7357730"/>
                <a:gd name="connsiteY5" fmla="*/ 276447 h 510363"/>
                <a:gd name="connsiteX6" fmla="*/ 4795284 w 7357730"/>
                <a:gd name="connsiteY6" fmla="*/ 361507 h 510363"/>
                <a:gd name="connsiteX7" fmla="*/ 5709684 w 7357730"/>
                <a:gd name="connsiteY7" fmla="*/ 350875 h 510363"/>
                <a:gd name="connsiteX8" fmla="*/ 6730409 w 7357730"/>
                <a:gd name="connsiteY8" fmla="*/ 233916 h 510363"/>
                <a:gd name="connsiteX9" fmla="*/ 7357730 w 7357730"/>
                <a:gd name="connsiteY9" fmla="*/ 74428 h 510363"/>
                <a:gd name="connsiteX10" fmla="*/ 7357730 w 7357730"/>
                <a:gd name="connsiteY10" fmla="*/ 255182 h 510363"/>
                <a:gd name="connsiteX11" fmla="*/ 6262577 w 7357730"/>
                <a:gd name="connsiteY11" fmla="*/ 457200 h 510363"/>
                <a:gd name="connsiteX12" fmla="*/ 5263116 w 7357730"/>
                <a:gd name="connsiteY12" fmla="*/ 510363 h 510363"/>
                <a:gd name="connsiteX13" fmla="*/ 4433777 w 7357730"/>
                <a:gd name="connsiteY13" fmla="*/ 467833 h 510363"/>
                <a:gd name="connsiteX14" fmla="*/ 3136604 w 7357730"/>
                <a:gd name="connsiteY14" fmla="*/ 276447 h 510363"/>
                <a:gd name="connsiteX15" fmla="*/ 2551814 w 7357730"/>
                <a:gd name="connsiteY15" fmla="*/ 191386 h 510363"/>
                <a:gd name="connsiteX16" fmla="*/ 1935125 w 7357730"/>
                <a:gd name="connsiteY16" fmla="*/ 148856 h 510363"/>
                <a:gd name="connsiteX17" fmla="*/ 1063256 w 7357730"/>
                <a:gd name="connsiteY17" fmla="*/ 170121 h 510363"/>
                <a:gd name="connsiteX18" fmla="*/ 265814 w 7357730"/>
                <a:gd name="connsiteY18" fmla="*/ 255182 h 510363"/>
                <a:gd name="connsiteX19" fmla="*/ 0 w 7357730"/>
                <a:gd name="connsiteY19" fmla="*/ 318977 h 510363"/>
                <a:gd name="connsiteX20" fmla="*/ 10632 w 7357730"/>
                <a:gd name="connsiteY20" fmla="*/ 148856 h 510363"/>
                <a:gd name="connsiteX0" fmla="*/ 10632 w 7357730"/>
                <a:gd name="connsiteY0" fmla="*/ 148856 h 510363"/>
                <a:gd name="connsiteX1" fmla="*/ 563525 w 7357730"/>
                <a:gd name="connsiteY1" fmla="*/ 53163 h 510363"/>
                <a:gd name="connsiteX2" fmla="*/ 1414130 w 7357730"/>
                <a:gd name="connsiteY2" fmla="*/ 0 h 510363"/>
                <a:gd name="connsiteX3" fmla="*/ 2246405 w 7357730"/>
                <a:gd name="connsiteY3" fmla="*/ 15625 h 510363"/>
                <a:gd name="connsiteX4" fmla="*/ 2684427 w 7357730"/>
                <a:gd name="connsiteY4" fmla="*/ 61116 h 510363"/>
                <a:gd name="connsiteX5" fmla="*/ 3157870 w 7357730"/>
                <a:gd name="connsiteY5" fmla="*/ 127591 h 510363"/>
                <a:gd name="connsiteX6" fmla="*/ 3987209 w 7357730"/>
                <a:gd name="connsiteY6" fmla="*/ 276447 h 510363"/>
                <a:gd name="connsiteX7" fmla="*/ 4795284 w 7357730"/>
                <a:gd name="connsiteY7" fmla="*/ 361507 h 510363"/>
                <a:gd name="connsiteX8" fmla="*/ 5709684 w 7357730"/>
                <a:gd name="connsiteY8" fmla="*/ 350875 h 510363"/>
                <a:gd name="connsiteX9" fmla="*/ 6730409 w 7357730"/>
                <a:gd name="connsiteY9" fmla="*/ 233916 h 510363"/>
                <a:gd name="connsiteX10" fmla="*/ 7357730 w 7357730"/>
                <a:gd name="connsiteY10" fmla="*/ 74428 h 510363"/>
                <a:gd name="connsiteX11" fmla="*/ 7357730 w 7357730"/>
                <a:gd name="connsiteY11" fmla="*/ 255182 h 510363"/>
                <a:gd name="connsiteX12" fmla="*/ 6262577 w 7357730"/>
                <a:gd name="connsiteY12" fmla="*/ 457200 h 510363"/>
                <a:gd name="connsiteX13" fmla="*/ 5263116 w 7357730"/>
                <a:gd name="connsiteY13" fmla="*/ 510363 h 510363"/>
                <a:gd name="connsiteX14" fmla="*/ 4433777 w 7357730"/>
                <a:gd name="connsiteY14" fmla="*/ 467833 h 510363"/>
                <a:gd name="connsiteX15" fmla="*/ 3136604 w 7357730"/>
                <a:gd name="connsiteY15" fmla="*/ 276447 h 510363"/>
                <a:gd name="connsiteX16" fmla="*/ 2551814 w 7357730"/>
                <a:gd name="connsiteY16" fmla="*/ 191386 h 510363"/>
                <a:gd name="connsiteX17" fmla="*/ 1935125 w 7357730"/>
                <a:gd name="connsiteY17" fmla="*/ 148856 h 510363"/>
                <a:gd name="connsiteX18" fmla="*/ 1063256 w 7357730"/>
                <a:gd name="connsiteY18" fmla="*/ 170121 h 510363"/>
                <a:gd name="connsiteX19" fmla="*/ 265814 w 7357730"/>
                <a:gd name="connsiteY19" fmla="*/ 255182 h 510363"/>
                <a:gd name="connsiteX20" fmla="*/ 0 w 7357730"/>
                <a:gd name="connsiteY20" fmla="*/ 318977 h 510363"/>
                <a:gd name="connsiteX21" fmla="*/ 10632 w 7357730"/>
                <a:gd name="connsiteY21" fmla="*/ 148856 h 5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57730" h="510363">
                  <a:moveTo>
                    <a:pt x="10632" y="148856"/>
                  </a:moveTo>
                  <a:lnTo>
                    <a:pt x="563525" y="53163"/>
                  </a:lnTo>
                  <a:lnTo>
                    <a:pt x="1414130" y="0"/>
                  </a:lnTo>
                  <a:lnTo>
                    <a:pt x="2246405" y="15625"/>
                  </a:lnTo>
                  <a:cubicBezTo>
                    <a:pt x="2392412" y="35165"/>
                    <a:pt x="2538420" y="41576"/>
                    <a:pt x="2684427" y="61116"/>
                  </a:cubicBezTo>
                  <a:lnTo>
                    <a:pt x="3157870" y="127591"/>
                  </a:lnTo>
                  <a:lnTo>
                    <a:pt x="3987209" y="276447"/>
                  </a:lnTo>
                  <a:lnTo>
                    <a:pt x="4795284" y="361507"/>
                  </a:lnTo>
                  <a:lnTo>
                    <a:pt x="5709684" y="350875"/>
                  </a:lnTo>
                  <a:lnTo>
                    <a:pt x="6730409" y="233916"/>
                  </a:lnTo>
                  <a:lnTo>
                    <a:pt x="7357730" y="74428"/>
                  </a:lnTo>
                  <a:lnTo>
                    <a:pt x="7357730" y="255182"/>
                  </a:lnTo>
                  <a:lnTo>
                    <a:pt x="6262577" y="457200"/>
                  </a:lnTo>
                  <a:lnTo>
                    <a:pt x="5263116" y="510363"/>
                  </a:lnTo>
                  <a:lnTo>
                    <a:pt x="4433777" y="467833"/>
                  </a:lnTo>
                  <a:lnTo>
                    <a:pt x="3136604" y="276447"/>
                  </a:lnTo>
                  <a:lnTo>
                    <a:pt x="2551814" y="191386"/>
                  </a:lnTo>
                  <a:lnTo>
                    <a:pt x="1935125" y="148856"/>
                  </a:lnTo>
                  <a:lnTo>
                    <a:pt x="1063256" y="170121"/>
                  </a:lnTo>
                  <a:lnTo>
                    <a:pt x="265814" y="255182"/>
                  </a:lnTo>
                  <a:lnTo>
                    <a:pt x="0" y="318977"/>
                  </a:lnTo>
                  <a:lnTo>
                    <a:pt x="10632" y="1488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alpha val="0"/>
                  </a:srgbClr>
                </a:gs>
                <a:gs pos="26000">
                  <a:srgbClr val="0070C0"/>
                </a:gs>
                <a:gs pos="100000">
                  <a:srgbClr val="0070C0"/>
                </a:gs>
              </a:gsLst>
              <a:lin ang="0" scaled="1"/>
              <a:tileRect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54" name="Straight Connector 53"/>
          <p:cNvCxnSpPr/>
          <p:nvPr/>
        </p:nvCxnSpPr>
        <p:spPr>
          <a:xfrm>
            <a:off x="2744567" y="3266181"/>
            <a:ext cx="0" cy="639519"/>
          </a:xfrm>
          <a:prstGeom prst="line">
            <a:avLst/>
          </a:prstGeom>
          <a:ln w="22225">
            <a:solidFill>
              <a:srgbClr val="00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756705" y="3442533"/>
            <a:ext cx="0" cy="651600"/>
          </a:xfrm>
          <a:prstGeom prst="line">
            <a:avLst/>
          </a:prstGeom>
          <a:ln w="22225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96348" y="3116920"/>
            <a:ext cx="0" cy="788779"/>
          </a:xfrm>
          <a:prstGeom prst="line">
            <a:avLst/>
          </a:prstGeom>
          <a:ln w="22225">
            <a:solidFill>
              <a:srgbClr val="65E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75683" y="3173461"/>
            <a:ext cx="0" cy="891663"/>
          </a:xfrm>
          <a:prstGeom prst="line">
            <a:avLst/>
          </a:prstGeom>
          <a:ln w="222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697773" y="3111956"/>
            <a:ext cx="0" cy="823073"/>
          </a:xfrm>
          <a:prstGeom prst="line">
            <a:avLst/>
          </a:prstGeom>
          <a:ln w="22225">
            <a:solidFill>
              <a:srgbClr val="00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034352" y="3143086"/>
            <a:ext cx="0" cy="960252"/>
          </a:xfrm>
          <a:prstGeom prst="line">
            <a:avLst/>
          </a:prstGeom>
          <a:ln w="22225">
            <a:solidFill>
              <a:srgbClr val="007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208619" y="4126494"/>
            <a:ext cx="1080700" cy="110799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SPIRIT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PRO 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Protocol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Guidance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779397" y="4243555"/>
            <a:ext cx="1093224" cy="86177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SISAQOL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Analysis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Guidance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9274195" y="3046488"/>
            <a:ext cx="458823" cy="508133"/>
            <a:chOff x="6341285" y="3521075"/>
            <a:chExt cx="592915" cy="685795"/>
          </a:xfrm>
        </p:grpSpPr>
        <p:sp>
          <p:nvSpPr>
            <p:cNvPr id="63" name="Rectangle 62"/>
            <p:cNvSpPr/>
            <p:nvPr/>
          </p:nvSpPr>
          <p:spPr>
            <a:xfrm>
              <a:off x="6400800" y="3521075"/>
              <a:ext cx="533400" cy="68579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>
                <a:defRPr/>
              </a:pPr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64" name="Right Arrow 63"/>
            <p:cNvSpPr/>
            <p:nvPr/>
          </p:nvSpPr>
          <p:spPr>
            <a:xfrm>
              <a:off x="6341285" y="3562350"/>
              <a:ext cx="440515" cy="568622"/>
            </a:xfrm>
            <a:prstGeom prst="rightArrow">
              <a:avLst>
                <a:gd name="adj1" fmla="val 52445"/>
                <a:gd name="adj2" fmla="val 89721"/>
              </a:avLst>
            </a:prstGeom>
            <a:solidFill>
              <a:srgbClr val="003399"/>
            </a:solidFill>
            <a:ln w="12700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9652815" y="2811015"/>
            <a:ext cx="1077188" cy="1097431"/>
          </a:xfrm>
          <a:prstGeom prst="roundRect">
            <a:avLst>
              <a:gd name="adj" fmla="val 29070"/>
            </a:avLst>
          </a:prstGeom>
          <a:solidFill>
            <a:srgbClr val="000099"/>
          </a:solidFill>
          <a:ln w="57150" cmpd="sng">
            <a:gradFill flip="none" rotWithShape="1">
              <a:gsLst>
                <a:gs pos="0">
                  <a:schemeClr val="bg1"/>
                </a:gs>
                <a:gs pos="76000">
                  <a:schemeClr val="bg1"/>
                </a:gs>
                <a:gs pos="69000">
                  <a:srgbClr val="000099"/>
                </a:gs>
                <a:gs pos="97000">
                  <a:srgbClr val="000099"/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99" tIns="60959" rIns="47999" bIns="60959" rtlCol="0" anchor="ctr"/>
          <a:lstStyle/>
          <a:p>
            <a:pPr algn="ctr" defTabSz="1219140">
              <a:defRPr/>
            </a:pPr>
            <a:r>
              <a:rPr lang="en-CA" sz="1600" b="1" dirty="0">
                <a:solidFill>
                  <a:prstClr val="white"/>
                </a:solidFill>
              </a:rPr>
              <a:t>High-Quality PRO Evidence</a:t>
            </a:r>
            <a:r>
              <a:rPr lang="en-CA" sz="1600" b="1" dirty="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2181192" y="2311155"/>
            <a:ext cx="1670752" cy="508133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40">
              <a:defRPr/>
            </a:pPr>
            <a:r>
              <a:rPr lang="en-US" sz="1500" dirty="0">
                <a:solidFill>
                  <a:srgbClr val="000099"/>
                </a:solidFill>
              </a:rPr>
              <a:t>Trial Protocol Development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3859814" y="2316360"/>
            <a:ext cx="1300055" cy="502929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99" tIns="60959" rIns="95999" bIns="60959" rtlCol="0" anchor="ctr"/>
          <a:lstStyle/>
          <a:p>
            <a:pPr algn="ctr" defTabSz="1219140">
              <a:defRPr/>
            </a:pPr>
            <a:r>
              <a:rPr lang="en-US" dirty="0">
                <a:solidFill>
                  <a:srgbClr val="000099"/>
                </a:solidFill>
              </a:rPr>
              <a:t>Trial Accrual and Follow-up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153831" y="2316360"/>
            <a:ext cx="1300055" cy="508133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40">
              <a:defRPr/>
            </a:pPr>
            <a:r>
              <a:rPr lang="en-US" sz="1500" dirty="0">
                <a:solidFill>
                  <a:srgbClr val="000099"/>
                </a:solidFill>
              </a:rPr>
              <a:t>Trial Analysis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137160" y="2316360"/>
            <a:ext cx="1671499" cy="508133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40">
              <a:defRPr/>
            </a:pPr>
            <a:r>
              <a:rPr lang="en-US" sz="1500" dirty="0">
                <a:solidFill>
                  <a:srgbClr val="000099"/>
                </a:solidFill>
              </a:rPr>
              <a:t>Clinical Uptake of Trial Findings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461753" y="2316360"/>
            <a:ext cx="1671499" cy="508133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40">
              <a:defRPr/>
            </a:pPr>
            <a:r>
              <a:rPr lang="en-US" sz="1500" dirty="0">
                <a:solidFill>
                  <a:srgbClr val="000099"/>
                </a:solidFill>
              </a:rPr>
              <a:t>Trial Reporting </a:t>
            </a:r>
          </a:p>
        </p:txBody>
      </p:sp>
      <p:sp>
        <p:nvSpPr>
          <p:cNvPr id="71" name="Rounded Rectangle 70"/>
          <p:cNvSpPr/>
          <p:nvPr/>
        </p:nvSpPr>
        <p:spPr>
          <a:xfrm flipV="1">
            <a:off x="7388671" y="3935029"/>
            <a:ext cx="1077188" cy="1440377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28575" cmpd="sng">
            <a:solidFill>
              <a:srgbClr val="00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40">
              <a:defRPr/>
            </a:pPr>
            <a:endParaRPr lang="en-CA" sz="1500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73243" y="4114558"/>
            <a:ext cx="1107116" cy="110799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PRO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Data Display Guidance </a:t>
            </a:r>
          </a:p>
        </p:txBody>
      </p:sp>
      <p:sp>
        <p:nvSpPr>
          <p:cNvPr id="73" name="Rounded Rectangle 72"/>
          <p:cNvSpPr>
            <a:spLocks/>
          </p:cNvSpPr>
          <p:nvPr/>
        </p:nvSpPr>
        <p:spPr>
          <a:xfrm flipV="1">
            <a:off x="3495619" y="4081366"/>
            <a:ext cx="1077188" cy="1440377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28575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40">
              <a:defRPr/>
            </a:pPr>
            <a:endParaRPr lang="en-CA" sz="1500">
              <a:solidFill>
                <a:prstClr val="white"/>
              </a:solidFill>
            </a:endParaRPr>
          </a:p>
        </p:txBody>
      </p:sp>
      <p:sp>
        <p:nvSpPr>
          <p:cNvPr id="74" name="TextBox 73"/>
          <p:cNvSpPr txBox="1">
            <a:spLocks noChangeAspect="1"/>
          </p:cNvSpPr>
          <p:nvPr/>
        </p:nvSpPr>
        <p:spPr>
          <a:xfrm>
            <a:off x="3483208" y="4179813"/>
            <a:ext cx="1096613" cy="1354215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ISOQOL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PRO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Measure 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Selection Standards</a:t>
            </a:r>
          </a:p>
        </p:txBody>
      </p:sp>
      <p:sp>
        <p:nvSpPr>
          <p:cNvPr id="76" name="TextBox 75"/>
          <p:cNvSpPr txBox="1">
            <a:spLocks noChangeAspect="1"/>
          </p:cNvSpPr>
          <p:nvPr/>
        </p:nvSpPr>
        <p:spPr>
          <a:xfrm>
            <a:off x="6075937" y="4297091"/>
            <a:ext cx="1098819" cy="110799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CONSORT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PRO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Report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Guidance</a:t>
            </a:r>
          </a:p>
        </p:txBody>
      </p:sp>
      <p:sp>
        <p:nvSpPr>
          <p:cNvPr id="77" name="Rounded Rectangle 76"/>
          <p:cNvSpPr>
            <a:spLocks/>
          </p:cNvSpPr>
          <p:nvPr/>
        </p:nvSpPr>
        <p:spPr>
          <a:xfrm flipV="1">
            <a:off x="8693315" y="4086049"/>
            <a:ext cx="1077188" cy="1440377"/>
          </a:xfrm>
          <a:prstGeom prst="roundRect">
            <a:avLst>
              <a:gd name="adj" fmla="val 29070"/>
            </a:avLst>
          </a:prstGeom>
          <a:solidFill>
            <a:schemeClr val="bg1"/>
          </a:solidFill>
          <a:ln w="28575" cmpd="sng">
            <a:solidFill>
              <a:srgbClr val="007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40">
              <a:defRPr/>
            </a:pPr>
            <a:endParaRPr lang="en-CA" sz="1500" dirty="0">
              <a:solidFill>
                <a:prstClr val="white"/>
              </a:solidFill>
            </a:endParaRPr>
          </a:p>
        </p:txBody>
      </p:sp>
      <p:sp>
        <p:nvSpPr>
          <p:cNvPr id="78" name="TextBox 77"/>
          <p:cNvSpPr txBox="1">
            <a:spLocks noChangeAspect="1"/>
          </p:cNvSpPr>
          <p:nvPr/>
        </p:nvSpPr>
        <p:spPr>
          <a:xfrm>
            <a:off x="8677887" y="4405735"/>
            <a:ext cx="1106231" cy="86177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Clinician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Users’</a:t>
            </a:r>
          </a:p>
          <a:p>
            <a:pPr algn="ctr" defTabSz="1219140">
              <a:defRPr/>
            </a:pPr>
            <a:r>
              <a:rPr lang="en-US" sz="1600" b="1" dirty="0">
                <a:solidFill>
                  <a:srgbClr val="000099"/>
                </a:solidFill>
              </a:rPr>
              <a:t>Guide</a:t>
            </a:r>
          </a:p>
        </p:txBody>
      </p:sp>
      <p:sp>
        <p:nvSpPr>
          <p:cNvPr id="41" name="Rounded Rectangle 6">
            <a:extLst>
              <a:ext uri="{FF2B5EF4-FFF2-40B4-BE49-F238E27FC236}">
                <a16:creationId xmlns:a16="http://schemas.microsoft.com/office/drawing/2014/main" id="{65B421B2-4A73-4CB7-BA30-FB73513AD7C3}"/>
              </a:ext>
            </a:extLst>
          </p:cNvPr>
          <p:cNvSpPr/>
          <p:nvPr/>
        </p:nvSpPr>
        <p:spPr>
          <a:xfrm>
            <a:off x="1534771" y="1722609"/>
            <a:ext cx="9144000" cy="409579"/>
          </a:xfrm>
          <a:prstGeom prst="roundRect">
            <a:avLst/>
          </a:prstGeom>
          <a:noFill/>
          <a:ln w="12700">
            <a:solidFill>
              <a:srgbClr val="280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04163">
              <a:defRPr/>
            </a:pPr>
            <a:r>
              <a:rPr lang="en-CA" sz="2100" dirty="0">
                <a:solidFill>
                  <a:prstClr val="black"/>
                </a:solidFill>
              </a:rPr>
              <a:t>Introduction to the PROTEUS Tools</a:t>
            </a:r>
          </a:p>
        </p:txBody>
      </p:sp>
    </p:spTree>
    <p:extLst>
      <p:ext uri="{BB962C8B-B14F-4D97-AF65-F5344CB8AC3E}">
        <p14:creationId xmlns:p14="http://schemas.microsoft.com/office/powerpoint/2010/main" val="34027575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173D88-84BF-4E71-8CC3-157E7C876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17806" r="41666" b="4007"/>
          <a:stretch/>
        </p:blipFill>
        <p:spPr>
          <a:xfrm>
            <a:off x="226678" y="233604"/>
            <a:ext cx="4210919" cy="5804241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292100" dist="139700" dir="2700000" sx="97000" sy="97000" algn="tl" rotWithShape="0">
              <a:srgbClr val="333333">
                <a:alpha val="54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55AE18-5928-447A-8222-10D758068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488" y="900439"/>
            <a:ext cx="4210917" cy="5723957"/>
          </a:xfrm>
          <a:prstGeom prst="rect">
            <a:avLst/>
          </a:prstGeom>
          <a:ln>
            <a:solidFill>
              <a:srgbClr val="1F378E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E8CD3-DB45-4A87-BABC-4CE51661E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203" y="233604"/>
            <a:ext cx="4414119" cy="5854604"/>
          </a:xfrm>
          <a:prstGeom prst="rect">
            <a:avLst/>
          </a:prstGeom>
          <a:ln>
            <a:solidFill>
              <a:srgbClr val="1F378E"/>
            </a:solidFill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FD4F8B-91BF-374B-B437-1F77EC87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8" y="6326533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40E3D13-F335-6F43-8C06-2719979D9D37}" type="slidenum">
              <a:rPr lang="en-US" sz="1200" smtClean="0">
                <a:solidFill>
                  <a:prstClr val="white"/>
                </a:solidFill>
              </a:rPr>
              <a:pPr/>
              <a:t>72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3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2650" y="-78187"/>
            <a:ext cx="78867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dirty="0">
                <a:latin typeface="Arial" charset="0"/>
              </a:rPr>
              <a:t>Conclusions</a:t>
            </a:r>
          </a:p>
        </p:txBody>
      </p:sp>
      <p:sp>
        <p:nvSpPr>
          <p:cNvPr id="65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PROs often add value by providing information from the patient perspective that cannot be otherwise ascertained </a:t>
            </a:r>
          </a:p>
          <a:p>
            <a:pPr eaLnBrk="1" hangingPunct="1">
              <a:defRPr/>
            </a:pPr>
            <a:r>
              <a:rPr lang="en-US" dirty="0"/>
              <a:t>Valid PROs that can inform clinical application require rigorous scientific methods to be employed in design, conduct, analysis and reporting of the clinical trial </a:t>
            </a:r>
          </a:p>
          <a:p>
            <a:pPr eaLnBrk="1" hangingPunct="1">
              <a:defRPr/>
            </a:pPr>
            <a:r>
              <a:rPr lang="en-US" dirty="0"/>
              <a:t>Multiple tools are available to help investigators work with PRO scientists and biostatisticians to ensure high-quality and valid PROs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13478" y="935041"/>
            <a:ext cx="5428544" cy="85725"/>
          </a:xfrm>
          <a:prstGeom prst="rect">
            <a:avLst/>
          </a:prstGeom>
          <a:gradFill rotWithShape="1">
            <a:gsLst>
              <a:gs pos="0">
                <a:srgbClr val="000099">
                  <a:alpha val="2000"/>
                </a:srgbClr>
              </a:gs>
              <a:gs pos="50000">
                <a:schemeClr val="hlink"/>
              </a:gs>
              <a:gs pos="100000">
                <a:srgbClr val="000099">
                  <a:alpha val="2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085" tIns="38042" rIns="76085" bIns="38042" anchor="ctr"/>
          <a:lstStyle/>
          <a:p>
            <a:pPr eaLnBrk="1" hangingPunct="1">
              <a:lnSpc>
                <a:spcPct val="120000"/>
              </a:lnSpc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0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ChangeArrowheads="1"/>
          </p:cNvSpPr>
          <p:nvPr/>
        </p:nvSpPr>
        <p:spPr bwMode="auto">
          <a:xfrm>
            <a:off x="2106790" y="374764"/>
            <a:ext cx="8175978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085" tIns="38042" rIns="76085" bIns="38042"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Advocating for Quality of Life Outcomes</a:t>
            </a:r>
            <a:br>
              <a:rPr lang="en-US" sz="2800" dirty="0">
                <a:solidFill>
                  <a:srgbClr val="FFFF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br>
              <a:rPr lang="en-US" sz="2800" dirty="0">
                <a:solidFill>
                  <a:srgbClr val="FFFF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en-US" sz="2800" dirty="0">
              <a:solidFill>
                <a:srgbClr val="FFFFF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55363" name="Rectangle 3"/>
          <p:cNvSpPr>
            <a:spLocks noChangeArrowheads="1"/>
          </p:cNvSpPr>
          <p:nvPr/>
        </p:nvSpPr>
        <p:spPr bwMode="auto">
          <a:xfrm>
            <a:off x="3413478" y="935041"/>
            <a:ext cx="5428544" cy="85725"/>
          </a:xfrm>
          <a:prstGeom prst="rect">
            <a:avLst/>
          </a:prstGeom>
          <a:gradFill rotWithShape="1">
            <a:gsLst>
              <a:gs pos="0">
                <a:srgbClr val="000099">
                  <a:alpha val="2000"/>
                </a:srgbClr>
              </a:gs>
              <a:gs pos="50000">
                <a:schemeClr val="hlink"/>
              </a:gs>
              <a:gs pos="100000">
                <a:srgbClr val="000099">
                  <a:alpha val="2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085" tIns="38042" rIns="76085" bIns="38042" anchor="ctr"/>
          <a:lstStyle/>
          <a:p>
            <a:pPr eaLnBrk="1" hangingPunct="1">
              <a:lnSpc>
                <a:spcPct val="120000"/>
              </a:lnSpc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2" y="1525669"/>
            <a:ext cx="6543455" cy="4347077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8" name="Group 7"/>
          <p:cNvGrpSpPr/>
          <p:nvPr/>
        </p:nvGrpSpPr>
        <p:grpSpPr>
          <a:xfrm>
            <a:off x="7648051" y="1330058"/>
            <a:ext cx="2634718" cy="1563459"/>
            <a:chOff x="6124051" y="997543"/>
            <a:chExt cx="2634718" cy="15180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211" y="1086768"/>
              <a:ext cx="1374558" cy="14288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9" r="13873"/>
            <a:stretch/>
          </p:blipFill>
          <p:spPr>
            <a:xfrm>
              <a:off x="6124051" y="997543"/>
              <a:ext cx="1347279" cy="107174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648051" y="2743162"/>
            <a:ext cx="2512688" cy="2381105"/>
            <a:chOff x="6041238" y="2520410"/>
            <a:chExt cx="2512688" cy="23119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38" y="2520410"/>
              <a:ext cx="1095180" cy="109518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022" y="2947741"/>
              <a:ext cx="1235904" cy="1335697"/>
            </a:xfrm>
            <a:prstGeom prst="rect">
              <a:avLst/>
            </a:prstGeom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052" y="3734530"/>
              <a:ext cx="1097816" cy="1097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402AB9-004B-4765-AD62-348E5F5A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329" y="5238225"/>
            <a:ext cx="1088237" cy="108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graph of Winson Cheung">
            <a:extLst>
              <a:ext uri="{FF2B5EF4-FFF2-40B4-BE49-F238E27FC236}">
                <a16:creationId xmlns:a16="http://schemas.microsoft.com/office/drawing/2014/main" id="{404C0C98-0F13-4F0B-BE37-159C1A82A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9"/>
          <a:stretch/>
        </p:blipFill>
        <p:spPr bwMode="auto">
          <a:xfrm>
            <a:off x="7766929" y="5246765"/>
            <a:ext cx="1025688" cy="114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D9C219-13C6-42E0-A3A5-3B4BF35AE4F9}"/>
              </a:ext>
            </a:extLst>
          </p:cNvPr>
          <p:cNvSpPr txBox="1"/>
          <p:nvPr/>
        </p:nvSpPr>
        <p:spPr>
          <a:xfrm>
            <a:off x="7648051" y="6358564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Winson Cheung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47F16-544D-4332-B5A6-F97C0DF58E62}"/>
              </a:ext>
            </a:extLst>
          </p:cNvPr>
          <p:cNvSpPr txBox="1"/>
          <p:nvPr/>
        </p:nvSpPr>
        <p:spPr>
          <a:xfrm>
            <a:off x="8997300" y="6351573"/>
            <a:ext cx="1072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Joelle Helou</a:t>
            </a:r>
          </a:p>
        </p:txBody>
      </p:sp>
    </p:spTree>
    <p:extLst>
      <p:ext uri="{BB962C8B-B14F-4D97-AF65-F5344CB8AC3E}">
        <p14:creationId xmlns:p14="http://schemas.microsoft.com/office/powerpoint/2010/main" val="92007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844800" y="304800"/>
            <a:ext cx="7823200" cy="357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76085" tIns="38042" rIns="76085" bIns="3804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449" indent="-380449" defTabSz="76087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CA" sz="1700" b="1">
              <a:solidFill>
                <a:srgbClr val="FFFFCC"/>
              </a:solidFill>
              <a:latin typeface="Tahoma" pitchFamily="34" charset="0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93" y="304800"/>
            <a:ext cx="7796724" cy="60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5680269" y="-457200"/>
            <a:ext cx="399020" cy="926764"/>
          </a:xfrm>
          <a:prstGeom prst="star5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085" tIns="38042" rIns="76085" bIns="3804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449" indent="-380449" defTabSz="76087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CA" sz="1700" b="1">
              <a:solidFill>
                <a:srgbClr val="FFFFCC"/>
              </a:solidFill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1066830"/>
            <a:ext cx="829733" cy="933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1935510"/>
            <a:ext cx="829733" cy="933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2804190"/>
            <a:ext cx="829733" cy="933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1" y="3672870"/>
            <a:ext cx="829733" cy="93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83" y="4555726"/>
            <a:ext cx="829733" cy="93345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16" y="5410230"/>
            <a:ext cx="829733" cy="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PROTEUS theme">
  <a:themeElements>
    <a:clrScheme name="Custom 4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005BD3"/>
      </a:accent1>
      <a:accent2>
        <a:srgbClr val="00B0F0"/>
      </a:accent2>
      <a:accent3>
        <a:srgbClr val="009999"/>
      </a:accent3>
      <a:accent4>
        <a:srgbClr val="8CB1FF"/>
      </a:accent4>
      <a:accent5>
        <a:srgbClr val="002676"/>
      </a:accent5>
      <a:accent6>
        <a:srgbClr val="666666"/>
      </a:accent6>
      <a:hlink>
        <a:srgbClr val="005BD3"/>
      </a:hlink>
      <a:folHlink>
        <a:srgbClr val="8CB1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TEUS theme" id="{27EBC122-6C3B-4819-B896-69B36AE7C2E4}" vid="{1E165E39-AB44-4ED4-BECF-7561D5EEEEB7}"/>
    </a:ext>
  </a:extLst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96969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75000"/>
          </a:spcAft>
          <a:buClrTx/>
          <a:buSzTx/>
          <a:buFontTx/>
          <a:buNone/>
          <a:tabLst/>
          <a:defRPr kumimoji="0" lang="en-CA" sz="2000" b="1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7072</TotalTime>
  <Words>2744</Words>
  <Application>Microsoft Office PowerPoint</Application>
  <PresentationFormat>Widescreen</PresentationFormat>
  <Paragraphs>613</Paragraphs>
  <Slides>73</Slides>
  <Notes>29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100" baseType="lpstr">
      <vt:lpstr>Arial</vt:lpstr>
      <vt:lpstr>Arial Black</vt:lpstr>
      <vt:lpstr>Calibri</vt:lpstr>
      <vt:lpstr>Calibri Light</vt:lpstr>
      <vt:lpstr>Courier New</vt:lpstr>
      <vt:lpstr>Tahoma</vt:lpstr>
      <vt:lpstr>Times New Roman</vt:lpstr>
      <vt:lpstr>Wingdings</vt:lpstr>
      <vt:lpstr>1_Default Design</vt:lpstr>
      <vt:lpstr>2_Default Design</vt:lpstr>
      <vt:lpstr>3_Default Design</vt:lpstr>
      <vt:lpstr>4_Default Design</vt:lpstr>
      <vt:lpstr>5_Default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Office Theme</vt:lpstr>
      <vt:lpstr>1_Office Theme</vt:lpstr>
      <vt:lpstr>2_PROTEUS theme</vt:lpstr>
      <vt:lpstr>2_Office Theme</vt:lpstr>
      <vt:lpstr>Chart</vt:lpstr>
      <vt:lpstr>PowerPoint Presentation</vt:lpstr>
      <vt:lpstr>Disclosure: </vt:lpstr>
      <vt:lpstr>PowerPoint Presentation</vt:lpstr>
      <vt:lpstr>PowerPoint Presentation</vt:lpstr>
      <vt:lpstr>PowerPoint Presentation</vt:lpstr>
      <vt:lpstr>BR.5 QOL</vt:lpstr>
      <vt:lpstr>BR.5 QOL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Patient-Reported Outcomes (PROs)</vt:lpstr>
      <vt:lpstr>Types of Clinical Outcomes Assessment </vt:lpstr>
      <vt:lpstr>PowerPoint Presentation</vt:lpstr>
      <vt:lpstr>PowerPoint Presentation</vt:lpstr>
      <vt:lpstr>PowerPoint Presentation</vt:lpstr>
      <vt:lpstr>Challenges to Clinicians</vt:lpstr>
      <vt:lpstr>How are Patient Perceptions ‘Measured’? i.e. Turned Into Valid and Reliable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PROTEUS Consortium</vt:lpstr>
      <vt:lpstr>Organizations with PROTEUS Participants*</vt:lpstr>
      <vt:lpstr>Trials Steering Committee</vt:lpstr>
      <vt:lpstr>The PROTEUS Consortium’s Objective</vt:lpstr>
      <vt:lpstr>The PROTEUS Consortium’s Rationale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PROTEUS Website  TheProteusConsortium.org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>Radiation Medicine Program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Giuliani, Meredith</dc:creator>
  <cp:lastModifiedBy>Brundage, Michael</cp:lastModifiedBy>
  <cp:revision>131</cp:revision>
  <dcterms:created xsi:type="dcterms:W3CDTF">2017-08-28T16:21:36Z</dcterms:created>
  <dcterms:modified xsi:type="dcterms:W3CDTF">2022-07-29T16:30:16Z</dcterms:modified>
</cp:coreProperties>
</file>